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A509-96BE-4B2A-8EFA-B838F2A146A6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025EE-3B82-4747-89BB-12C97FF09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55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F55E-C2A6-4443-9886-1D4848DC3FA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FF85E-6E93-894E-BF93-FF918DE3A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FF85E-6E93-894E-BF93-FF918DE3A9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3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9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4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8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91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1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2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5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2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B19E-FAD5-4DE0-97D8-6BC5200CE34E}" type="datetimeFigureOut">
              <a:rPr lang="en-GB" smtClean="0"/>
              <a:pPr/>
              <a:t>9/10/15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A498-4E2C-48C9-B659-C6654589E4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3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thetimes.co.uk/tto/multimedia/archive/00496/144223784_flood_496144b.jpg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http://files.stv.tv/imagebase/45/623x349/45590-heavy-rain-warning-over-risks-of-flooding-on-east-coast.jpg" TargetMode="External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River Discharge and Flood Hydrographs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560840" cy="175260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>
                <a:solidFill>
                  <a:schemeClr val="bg1"/>
                </a:solidFill>
              </a:rPr>
              <a:t>Objective</a:t>
            </a:r>
            <a:r>
              <a:rPr lang="en-GB" dirty="0" smtClean="0">
                <a:solidFill>
                  <a:schemeClr val="bg1"/>
                </a:solidFill>
              </a:rPr>
              <a:t>: 	To </a:t>
            </a:r>
            <a:r>
              <a:rPr lang="en-GB" dirty="0" smtClean="0">
                <a:solidFill>
                  <a:schemeClr val="bg1"/>
                </a:solidFill>
              </a:rPr>
              <a:t>understand the characteristics of a storm Hydrograph in order to analyse and interpret their data.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d.wright.WATERHEAD\Local Settings\Temporary Internet Files\Content.IE5\T28EZL6B\MP9004242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0"/>
            <a:ext cx="3816424" cy="249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99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072" y="29881"/>
            <a:ext cx="8439855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would tributaries affect </a:t>
            </a:r>
          </a:p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storm hydrograph?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307" y="2269517"/>
            <a:ext cx="936779" cy="3976859"/>
          </a:xfrm>
          <a:custGeom>
            <a:avLst/>
            <a:gdLst>
              <a:gd name="connsiteX0" fmla="*/ 0 w 936779"/>
              <a:gd name="connsiteY0" fmla="*/ 0 h 3976859"/>
              <a:gd name="connsiteX1" fmla="*/ 166539 w 936779"/>
              <a:gd name="connsiteY1" fmla="*/ 124927 h 3976859"/>
              <a:gd name="connsiteX2" fmla="*/ 208173 w 936779"/>
              <a:gd name="connsiteY2" fmla="*/ 187391 h 3976859"/>
              <a:gd name="connsiteX3" fmla="*/ 374712 w 936779"/>
              <a:gd name="connsiteY3" fmla="*/ 291497 h 3976859"/>
              <a:gd name="connsiteX4" fmla="*/ 416346 w 936779"/>
              <a:gd name="connsiteY4" fmla="*/ 353961 h 3976859"/>
              <a:gd name="connsiteX5" fmla="*/ 541250 w 936779"/>
              <a:gd name="connsiteY5" fmla="*/ 437246 h 3976859"/>
              <a:gd name="connsiteX6" fmla="*/ 582885 w 936779"/>
              <a:gd name="connsiteY6" fmla="*/ 499710 h 3976859"/>
              <a:gd name="connsiteX7" fmla="*/ 770241 w 936779"/>
              <a:gd name="connsiteY7" fmla="*/ 645458 h 3976859"/>
              <a:gd name="connsiteX8" fmla="*/ 853510 w 936779"/>
              <a:gd name="connsiteY8" fmla="*/ 770386 h 3976859"/>
              <a:gd name="connsiteX9" fmla="*/ 936779 w 936779"/>
              <a:gd name="connsiteY9" fmla="*/ 1020241 h 3976859"/>
              <a:gd name="connsiteX10" fmla="*/ 895144 w 936779"/>
              <a:gd name="connsiteY10" fmla="*/ 1290917 h 3976859"/>
              <a:gd name="connsiteX11" fmla="*/ 832692 w 936779"/>
              <a:gd name="connsiteY11" fmla="*/ 1374202 h 3976859"/>
              <a:gd name="connsiteX12" fmla="*/ 686971 w 936779"/>
              <a:gd name="connsiteY12" fmla="*/ 1540772 h 3976859"/>
              <a:gd name="connsiteX13" fmla="*/ 541250 w 936779"/>
              <a:gd name="connsiteY13" fmla="*/ 1686521 h 3976859"/>
              <a:gd name="connsiteX14" fmla="*/ 457981 w 936779"/>
              <a:gd name="connsiteY14" fmla="*/ 1748985 h 3976859"/>
              <a:gd name="connsiteX15" fmla="*/ 374712 w 936779"/>
              <a:gd name="connsiteY15" fmla="*/ 1790627 h 3976859"/>
              <a:gd name="connsiteX16" fmla="*/ 312260 w 936779"/>
              <a:gd name="connsiteY16" fmla="*/ 1873912 h 3976859"/>
              <a:gd name="connsiteX17" fmla="*/ 228991 w 936779"/>
              <a:gd name="connsiteY17" fmla="*/ 1998840 h 3976859"/>
              <a:gd name="connsiteX18" fmla="*/ 291443 w 936779"/>
              <a:gd name="connsiteY18" fmla="*/ 2477729 h 3976859"/>
              <a:gd name="connsiteX19" fmla="*/ 333077 w 936779"/>
              <a:gd name="connsiteY19" fmla="*/ 2540192 h 3976859"/>
              <a:gd name="connsiteX20" fmla="*/ 416346 w 936779"/>
              <a:gd name="connsiteY20" fmla="*/ 2602656 h 3976859"/>
              <a:gd name="connsiteX21" fmla="*/ 520433 w 936779"/>
              <a:gd name="connsiteY21" fmla="*/ 2685941 h 3976859"/>
              <a:gd name="connsiteX22" fmla="*/ 728606 w 936779"/>
              <a:gd name="connsiteY22" fmla="*/ 2831690 h 3976859"/>
              <a:gd name="connsiteX23" fmla="*/ 811875 w 936779"/>
              <a:gd name="connsiteY23" fmla="*/ 2873332 h 3976859"/>
              <a:gd name="connsiteX24" fmla="*/ 874327 w 936779"/>
              <a:gd name="connsiteY24" fmla="*/ 2998260 h 3976859"/>
              <a:gd name="connsiteX25" fmla="*/ 915962 w 936779"/>
              <a:gd name="connsiteY25" fmla="*/ 3185651 h 3976859"/>
              <a:gd name="connsiteX26" fmla="*/ 874327 w 936779"/>
              <a:gd name="connsiteY26" fmla="*/ 3747825 h 3976859"/>
              <a:gd name="connsiteX27" fmla="*/ 853510 w 936779"/>
              <a:gd name="connsiteY27" fmla="*/ 3851931 h 3976859"/>
              <a:gd name="connsiteX28" fmla="*/ 832692 w 936779"/>
              <a:gd name="connsiteY28" fmla="*/ 3976859 h 397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6779" h="3976859">
                <a:moveTo>
                  <a:pt x="0" y="0"/>
                </a:moveTo>
                <a:cubicBezTo>
                  <a:pt x="87617" y="52580"/>
                  <a:pt x="105832" y="52064"/>
                  <a:pt x="166539" y="124927"/>
                </a:cubicBezTo>
                <a:cubicBezTo>
                  <a:pt x="182556" y="144151"/>
                  <a:pt x="190481" y="169696"/>
                  <a:pt x="208173" y="187391"/>
                </a:cubicBezTo>
                <a:cubicBezTo>
                  <a:pt x="262220" y="241448"/>
                  <a:pt x="308749" y="258510"/>
                  <a:pt x="374712" y="291497"/>
                </a:cubicBezTo>
                <a:cubicBezTo>
                  <a:pt x="388590" y="312318"/>
                  <a:pt x="397516" y="337482"/>
                  <a:pt x="416346" y="353961"/>
                </a:cubicBezTo>
                <a:cubicBezTo>
                  <a:pt x="454003" y="386917"/>
                  <a:pt x="541250" y="437246"/>
                  <a:pt x="541250" y="437246"/>
                </a:cubicBezTo>
                <a:cubicBezTo>
                  <a:pt x="555128" y="458067"/>
                  <a:pt x="564371" y="482876"/>
                  <a:pt x="582885" y="499710"/>
                </a:cubicBezTo>
                <a:cubicBezTo>
                  <a:pt x="641427" y="552940"/>
                  <a:pt x="726357" y="579619"/>
                  <a:pt x="770241" y="645458"/>
                </a:cubicBezTo>
                <a:lnTo>
                  <a:pt x="853510" y="770386"/>
                </a:lnTo>
                <a:cubicBezTo>
                  <a:pt x="902670" y="967067"/>
                  <a:pt x="869553" y="885765"/>
                  <a:pt x="936779" y="1020241"/>
                </a:cubicBezTo>
                <a:cubicBezTo>
                  <a:pt x="922901" y="1110466"/>
                  <a:pt x="920898" y="1203339"/>
                  <a:pt x="895144" y="1290917"/>
                </a:cubicBezTo>
                <a:cubicBezTo>
                  <a:pt x="885355" y="1324207"/>
                  <a:pt x="855272" y="1347854"/>
                  <a:pt x="832692" y="1374202"/>
                </a:cubicBezTo>
                <a:cubicBezTo>
                  <a:pt x="704147" y="1524201"/>
                  <a:pt x="840967" y="1328988"/>
                  <a:pt x="686971" y="1540772"/>
                </a:cubicBezTo>
                <a:cubicBezTo>
                  <a:pt x="580077" y="1687778"/>
                  <a:pt x="656201" y="1648197"/>
                  <a:pt x="541250" y="1686521"/>
                </a:cubicBezTo>
                <a:cubicBezTo>
                  <a:pt x="513494" y="1707342"/>
                  <a:pt x="487403" y="1730593"/>
                  <a:pt x="457981" y="1748985"/>
                </a:cubicBezTo>
                <a:cubicBezTo>
                  <a:pt x="431666" y="1765435"/>
                  <a:pt x="398273" y="1770428"/>
                  <a:pt x="374712" y="1790627"/>
                </a:cubicBezTo>
                <a:cubicBezTo>
                  <a:pt x="348368" y="1813212"/>
                  <a:pt x="332156" y="1845483"/>
                  <a:pt x="312260" y="1873912"/>
                </a:cubicBezTo>
                <a:cubicBezTo>
                  <a:pt x="283565" y="1914913"/>
                  <a:pt x="228991" y="1998840"/>
                  <a:pt x="228991" y="1998840"/>
                </a:cubicBezTo>
                <a:cubicBezTo>
                  <a:pt x="245231" y="2307470"/>
                  <a:pt x="192221" y="2304058"/>
                  <a:pt x="291443" y="2477729"/>
                </a:cubicBezTo>
                <a:cubicBezTo>
                  <a:pt x="303856" y="2499455"/>
                  <a:pt x="315385" y="2522497"/>
                  <a:pt x="333077" y="2540192"/>
                </a:cubicBezTo>
                <a:cubicBezTo>
                  <a:pt x="357610" y="2564729"/>
                  <a:pt x="391813" y="2578119"/>
                  <a:pt x="416346" y="2602656"/>
                </a:cubicBezTo>
                <a:cubicBezTo>
                  <a:pt x="510505" y="2696833"/>
                  <a:pt x="398855" y="2645408"/>
                  <a:pt x="520433" y="2685941"/>
                </a:cubicBezTo>
                <a:cubicBezTo>
                  <a:pt x="572651" y="2725113"/>
                  <a:pt x="677347" y="2806056"/>
                  <a:pt x="728606" y="2831690"/>
                </a:cubicBezTo>
                <a:lnTo>
                  <a:pt x="811875" y="2873332"/>
                </a:lnTo>
                <a:cubicBezTo>
                  <a:pt x="864200" y="3030339"/>
                  <a:pt x="793616" y="2836808"/>
                  <a:pt x="874327" y="2998260"/>
                </a:cubicBezTo>
                <a:cubicBezTo>
                  <a:pt x="899949" y="3049515"/>
                  <a:pt x="907968" y="3137677"/>
                  <a:pt x="915962" y="3185651"/>
                </a:cubicBezTo>
                <a:cubicBezTo>
                  <a:pt x="884912" y="3899906"/>
                  <a:pt x="935499" y="3472496"/>
                  <a:pt x="874327" y="3747825"/>
                </a:cubicBezTo>
                <a:cubicBezTo>
                  <a:pt x="866652" y="3782372"/>
                  <a:pt x="859839" y="3817113"/>
                  <a:pt x="853510" y="3851931"/>
                </a:cubicBezTo>
                <a:cubicBezTo>
                  <a:pt x="845959" y="3893467"/>
                  <a:pt x="832692" y="3976859"/>
                  <a:pt x="832692" y="397685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69471" y="2373623"/>
            <a:ext cx="1561297" cy="1644879"/>
          </a:xfrm>
          <a:custGeom>
            <a:avLst/>
            <a:gdLst>
              <a:gd name="connsiteX0" fmla="*/ 1561297 w 1561297"/>
              <a:gd name="connsiteY0" fmla="*/ 0 h 1644879"/>
              <a:gd name="connsiteX1" fmla="*/ 1540480 w 1561297"/>
              <a:gd name="connsiteY1" fmla="*/ 707922 h 1644879"/>
              <a:gd name="connsiteX2" fmla="*/ 1519663 w 1561297"/>
              <a:gd name="connsiteY2" fmla="*/ 791207 h 1644879"/>
              <a:gd name="connsiteX3" fmla="*/ 1457211 w 1561297"/>
              <a:gd name="connsiteY3" fmla="*/ 853671 h 1644879"/>
              <a:gd name="connsiteX4" fmla="*/ 1436394 w 1561297"/>
              <a:gd name="connsiteY4" fmla="*/ 916135 h 1644879"/>
              <a:gd name="connsiteX5" fmla="*/ 1290672 w 1561297"/>
              <a:gd name="connsiteY5" fmla="*/ 1020241 h 1644879"/>
              <a:gd name="connsiteX6" fmla="*/ 1103317 w 1561297"/>
              <a:gd name="connsiteY6" fmla="*/ 1124347 h 1644879"/>
              <a:gd name="connsiteX7" fmla="*/ 1040865 w 1561297"/>
              <a:gd name="connsiteY7" fmla="*/ 1165990 h 1644879"/>
              <a:gd name="connsiteX8" fmla="*/ 915961 w 1561297"/>
              <a:gd name="connsiteY8" fmla="*/ 1207632 h 1644879"/>
              <a:gd name="connsiteX9" fmla="*/ 853509 w 1561297"/>
              <a:gd name="connsiteY9" fmla="*/ 1228454 h 1644879"/>
              <a:gd name="connsiteX10" fmla="*/ 770240 w 1561297"/>
              <a:gd name="connsiteY10" fmla="*/ 1249275 h 1644879"/>
              <a:gd name="connsiteX11" fmla="*/ 645336 w 1561297"/>
              <a:gd name="connsiteY11" fmla="*/ 1290917 h 1644879"/>
              <a:gd name="connsiteX12" fmla="*/ 582884 w 1561297"/>
              <a:gd name="connsiteY12" fmla="*/ 1332560 h 1644879"/>
              <a:gd name="connsiteX13" fmla="*/ 520432 w 1561297"/>
              <a:gd name="connsiteY13" fmla="*/ 1353381 h 1644879"/>
              <a:gd name="connsiteX14" fmla="*/ 478798 w 1561297"/>
              <a:gd name="connsiteY14" fmla="*/ 1415845 h 1644879"/>
              <a:gd name="connsiteX15" fmla="*/ 353894 w 1561297"/>
              <a:gd name="connsiteY15" fmla="*/ 1457487 h 1644879"/>
              <a:gd name="connsiteX16" fmla="*/ 228990 w 1561297"/>
              <a:gd name="connsiteY16" fmla="*/ 1540772 h 1644879"/>
              <a:gd name="connsiteX17" fmla="*/ 166538 w 1561297"/>
              <a:gd name="connsiteY17" fmla="*/ 1582415 h 1644879"/>
              <a:gd name="connsiteX18" fmla="*/ 0 w 1561297"/>
              <a:gd name="connsiteY18" fmla="*/ 1644879 h 164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61297" h="1644879">
                <a:moveTo>
                  <a:pt x="1561297" y="0"/>
                </a:moveTo>
                <a:cubicBezTo>
                  <a:pt x="1554358" y="235974"/>
                  <a:pt x="1552885" y="472172"/>
                  <a:pt x="1540480" y="707922"/>
                </a:cubicBezTo>
                <a:cubicBezTo>
                  <a:pt x="1538976" y="736498"/>
                  <a:pt x="1533858" y="766360"/>
                  <a:pt x="1519663" y="791207"/>
                </a:cubicBezTo>
                <a:cubicBezTo>
                  <a:pt x="1505057" y="816772"/>
                  <a:pt x="1478028" y="832850"/>
                  <a:pt x="1457211" y="853671"/>
                </a:cubicBezTo>
                <a:cubicBezTo>
                  <a:pt x="1450272" y="874492"/>
                  <a:pt x="1448566" y="897873"/>
                  <a:pt x="1436394" y="916135"/>
                </a:cubicBezTo>
                <a:cubicBezTo>
                  <a:pt x="1387331" y="989744"/>
                  <a:pt x="1363036" y="976815"/>
                  <a:pt x="1290672" y="1020241"/>
                </a:cubicBezTo>
                <a:cubicBezTo>
                  <a:pt x="1111718" y="1127633"/>
                  <a:pt x="1228937" y="1082466"/>
                  <a:pt x="1103317" y="1124347"/>
                </a:cubicBezTo>
                <a:cubicBezTo>
                  <a:pt x="1082500" y="1138228"/>
                  <a:pt x="1063729" y="1155826"/>
                  <a:pt x="1040865" y="1165990"/>
                </a:cubicBezTo>
                <a:cubicBezTo>
                  <a:pt x="1000761" y="1183817"/>
                  <a:pt x="957596" y="1193751"/>
                  <a:pt x="915961" y="1207632"/>
                </a:cubicBezTo>
                <a:cubicBezTo>
                  <a:pt x="895144" y="1214572"/>
                  <a:pt x="874797" y="1223131"/>
                  <a:pt x="853509" y="1228454"/>
                </a:cubicBezTo>
                <a:cubicBezTo>
                  <a:pt x="825753" y="1235394"/>
                  <a:pt x="797644" y="1241052"/>
                  <a:pt x="770240" y="1249275"/>
                </a:cubicBezTo>
                <a:cubicBezTo>
                  <a:pt x="728204" y="1261888"/>
                  <a:pt x="645336" y="1290917"/>
                  <a:pt x="645336" y="1290917"/>
                </a:cubicBezTo>
                <a:cubicBezTo>
                  <a:pt x="624519" y="1304798"/>
                  <a:pt x="605262" y="1321369"/>
                  <a:pt x="582884" y="1332560"/>
                </a:cubicBezTo>
                <a:cubicBezTo>
                  <a:pt x="563258" y="1342375"/>
                  <a:pt x="537566" y="1339671"/>
                  <a:pt x="520432" y="1353381"/>
                </a:cubicBezTo>
                <a:cubicBezTo>
                  <a:pt x="500894" y="1369014"/>
                  <a:pt x="500016" y="1402581"/>
                  <a:pt x="478798" y="1415845"/>
                </a:cubicBezTo>
                <a:cubicBezTo>
                  <a:pt x="441583" y="1439109"/>
                  <a:pt x="353894" y="1457487"/>
                  <a:pt x="353894" y="1457487"/>
                </a:cubicBezTo>
                <a:lnTo>
                  <a:pt x="228990" y="1540772"/>
                </a:lnTo>
                <a:cubicBezTo>
                  <a:pt x="208173" y="1554653"/>
                  <a:pt x="190274" y="1574501"/>
                  <a:pt x="166538" y="1582415"/>
                </a:cubicBezTo>
                <a:cubicBezTo>
                  <a:pt x="26914" y="1628965"/>
                  <a:pt x="80886" y="1604426"/>
                  <a:pt x="0" y="164487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07788" y="2935797"/>
            <a:ext cx="999231" cy="1894734"/>
          </a:xfrm>
          <a:custGeom>
            <a:avLst/>
            <a:gdLst>
              <a:gd name="connsiteX0" fmla="*/ 520433 w 999231"/>
              <a:gd name="connsiteY0" fmla="*/ 0 h 1894734"/>
              <a:gd name="connsiteX1" fmla="*/ 416346 w 999231"/>
              <a:gd name="connsiteY1" fmla="*/ 312318 h 1894734"/>
              <a:gd name="connsiteX2" fmla="*/ 374712 w 999231"/>
              <a:gd name="connsiteY2" fmla="*/ 541352 h 1894734"/>
              <a:gd name="connsiteX3" fmla="*/ 312260 w 999231"/>
              <a:gd name="connsiteY3" fmla="*/ 645458 h 1894734"/>
              <a:gd name="connsiteX4" fmla="*/ 270625 w 999231"/>
              <a:gd name="connsiteY4" fmla="*/ 728743 h 1894734"/>
              <a:gd name="connsiteX5" fmla="*/ 145721 w 999231"/>
              <a:gd name="connsiteY5" fmla="*/ 832850 h 1894734"/>
              <a:gd name="connsiteX6" fmla="*/ 0 w 999231"/>
              <a:gd name="connsiteY6" fmla="*/ 957777 h 1894734"/>
              <a:gd name="connsiteX7" fmla="*/ 20818 w 999231"/>
              <a:gd name="connsiteY7" fmla="*/ 1165990 h 1894734"/>
              <a:gd name="connsiteX8" fmla="*/ 41635 w 999231"/>
              <a:gd name="connsiteY8" fmla="*/ 1249275 h 1894734"/>
              <a:gd name="connsiteX9" fmla="*/ 104087 w 999231"/>
              <a:gd name="connsiteY9" fmla="*/ 1311738 h 1894734"/>
              <a:gd name="connsiteX10" fmla="*/ 145721 w 999231"/>
              <a:gd name="connsiteY10" fmla="*/ 1374202 h 1894734"/>
              <a:gd name="connsiteX11" fmla="*/ 353894 w 999231"/>
              <a:gd name="connsiteY11" fmla="*/ 1499130 h 1894734"/>
              <a:gd name="connsiteX12" fmla="*/ 416346 w 999231"/>
              <a:gd name="connsiteY12" fmla="*/ 1561594 h 1894734"/>
              <a:gd name="connsiteX13" fmla="*/ 603702 w 999231"/>
              <a:gd name="connsiteY13" fmla="*/ 1665700 h 1894734"/>
              <a:gd name="connsiteX14" fmla="*/ 707789 w 999231"/>
              <a:gd name="connsiteY14" fmla="*/ 1748985 h 1894734"/>
              <a:gd name="connsiteX15" fmla="*/ 770240 w 999231"/>
              <a:gd name="connsiteY15" fmla="*/ 1790627 h 1894734"/>
              <a:gd name="connsiteX16" fmla="*/ 895144 w 999231"/>
              <a:gd name="connsiteY16" fmla="*/ 1832270 h 1894734"/>
              <a:gd name="connsiteX17" fmla="*/ 999231 w 999231"/>
              <a:gd name="connsiteY17" fmla="*/ 1894734 h 189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9231" h="1894734">
                <a:moveTo>
                  <a:pt x="520433" y="0"/>
                </a:moveTo>
                <a:cubicBezTo>
                  <a:pt x="485737" y="104106"/>
                  <a:pt x="446487" y="206803"/>
                  <a:pt x="416346" y="312318"/>
                </a:cubicBezTo>
                <a:cubicBezTo>
                  <a:pt x="409898" y="334891"/>
                  <a:pt x="386886" y="510911"/>
                  <a:pt x="374712" y="541352"/>
                </a:cubicBezTo>
                <a:cubicBezTo>
                  <a:pt x="359685" y="578926"/>
                  <a:pt x="331910" y="610082"/>
                  <a:pt x="312260" y="645458"/>
                </a:cubicBezTo>
                <a:cubicBezTo>
                  <a:pt x="297189" y="672591"/>
                  <a:pt x="288663" y="703485"/>
                  <a:pt x="270625" y="728743"/>
                </a:cubicBezTo>
                <a:cubicBezTo>
                  <a:pt x="213635" y="808545"/>
                  <a:pt x="212995" y="775176"/>
                  <a:pt x="145721" y="832850"/>
                </a:cubicBezTo>
                <a:cubicBezTo>
                  <a:pt x="-30952" y="984314"/>
                  <a:pt x="143370" y="862180"/>
                  <a:pt x="0" y="957777"/>
                </a:cubicBezTo>
                <a:cubicBezTo>
                  <a:pt x="6939" y="1027181"/>
                  <a:pt x="10956" y="1096940"/>
                  <a:pt x="20818" y="1165990"/>
                </a:cubicBezTo>
                <a:cubicBezTo>
                  <a:pt x="24864" y="1194318"/>
                  <a:pt x="27440" y="1224428"/>
                  <a:pt x="41635" y="1249275"/>
                </a:cubicBezTo>
                <a:cubicBezTo>
                  <a:pt x="56241" y="1274840"/>
                  <a:pt x="85240" y="1289118"/>
                  <a:pt x="104087" y="1311738"/>
                </a:cubicBezTo>
                <a:cubicBezTo>
                  <a:pt x="120104" y="1330962"/>
                  <a:pt x="126891" y="1357723"/>
                  <a:pt x="145721" y="1374202"/>
                </a:cubicBezTo>
                <a:cubicBezTo>
                  <a:pt x="376309" y="1576006"/>
                  <a:pt x="176340" y="1372280"/>
                  <a:pt x="353894" y="1499130"/>
                </a:cubicBezTo>
                <a:cubicBezTo>
                  <a:pt x="377851" y="1516246"/>
                  <a:pt x="393107" y="1543516"/>
                  <a:pt x="416346" y="1561594"/>
                </a:cubicBezTo>
                <a:cubicBezTo>
                  <a:pt x="523717" y="1645121"/>
                  <a:pt x="509472" y="1634284"/>
                  <a:pt x="603702" y="1665700"/>
                </a:cubicBezTo>
                <a:cubicBezTo>
                  <a:pt x="673889" y="1770999"/>
                  <a:pt x="607234" y="1698698"/>
                  <a:pt x="707789" y="1748985"/>
                </a:cubicBezTo>
                <a:cubicBezTo>
                  <a:pt x="730167" y="1760176"/>
                  <a:pt x="747377" y="1780464"/>
                  <a:pt x="770240" y="1790627"/>
                </a:cubicBezTo>
                <a:cubicBezTo>
                  <a:pt x="810344" y="1808454"/>
                  <a:pt x="858629" y="1807923"/>
                  <a:pt x="895144" y="1832270"/>
                </a:cubicBezTo>
                <a:cubicBezTo>
                  <a:pt x="970506" y="1882520"/>
                  <a:pt x="935218" y="1862720"/>
                  <a:pt x="999231" y="189473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78652" y="2394444"/>
            <a:ext cx="1103317" cy="3727004"/>
          </a:xfrm>
          <a:custGeom>
            <a:avLst/>
            <a:gdLst>
              <a:gd name="connsiteX0" fmla="*/ 62452 w 1103317"/>
              <a:gd name="connsiteY0" fmla="*/ 0 h 3727004"/>
              <a:gd name="connsiteX1" fmla="*/ 437164 w 1103317"/>
              <a:gd name="connsiteY1" fmla="*/ 270676 h 3727004"/>
              <a:gd name="connsiteX2" fmla="*/ 707789 w 1103317"/>
              <a:gd name="connsiteY2" fmla="*/ 395604 h 3727004"/>
              <a:gd name="connsiteX3" fmla="*/ 936779 w 1103317"/>
              <a:gd name="connsiteY3" fmla="*/ 520531 h 3727004"/>
              <a:gd name="connsiteX4" fmla="*/ 999231 w 1103317"/>
              <a:gd name="connsiteY4" fmla="*/ 582995 h 3727004"/>
              <a:gd name="connsiteX5" fmla="*/ 1103317 w 1103317"/>
              <a:gd name="connsiteY5" fmla="*/ 728744 h 3727004"/>
              <a:gd name="connsiteX6" fmla="*/ 1020048 w 1103317"/>
              <a:gd name="connsiteY6" fmla="*/ 1082705 h 3727004"/>
              <a:gd name="connsiteX7" fmla="*/ 957596 w 1103317"/>
              <a:gd name="connsiteY7" fmla="*/ 1165990 h 3727004"/>
              <a:gd name="connsiteX8" fmla="*/ 874327 w 1103317"/>
              <a:gd name="connsiteY8" fmla="*/ 1207633 h 3727004"/>
              <a:gd name="connsiteX9" fmla="*/ 707789 w 1103317"/>
              <a:gd name="connsiteY9" fmla="*/ 1353381 h 3727004"/>
              <a:gd name="connsiteX10" fmla="*/ 645337 w 1103317"/>
              <a:gd name="connsiteY10" fmla="*/ 1374203 h 3727004"/>
              <a:gd name="connsiteX11" fmla="*/ 582885 w 1103317"/>
              <a:gd name="connsiteY11" fmla="*/ 1415845 h 3727004"/>
              <a:gd name="connsiteX12" fmla="*/ 374712 w 1103317"/>
              <a:gd name="connsiteY12" fmla="*/ 1540773 h 3727004"/>
              <a:gd name="connsiteX13" fmla="*/ 166539 w 1103317"/>
              <a:gd name="connsiteY13" fmla="*/ 1728164 h 3727004"/>
              <a:gd name="connsiteX14" fmla="*/ 83269 w 1103317"/>
              <a:gd name="connsiteY14" fmla="*/ 1853091 h 3727004"/>
              <a:gd name="connsiteX15" fmla="*/ 20818 w 1103317"/>
              <a:gd name="connsiteY15" fmla="*/ 1936376 h 3727004"/>
              <a:gd name="connsiteX16" fmla="*/ 0 w 1103317"/>
              <a:gd name="connsiteY16" fmla="*/ 1998840 h 3727004"/>
              <a:gd name="connsiteX17" fmla="*/ 20818 w 1103317"/>
              <a:gd name="connsiteY17" fmla="*/ 2102947 h 3727004"/>
              <a:gd name="connsiteX18" fmla="*/ 83269 w 1103317"/>
              <a:gd name="connsiteY18" fmla="*/ 2144589 h 3727004"/>
              <a:gd name="connsiteX19" fmla="*/ 270625 w 1103317"/>
              <a:gd name="connsiteY19" fmla="*/ 2207053 h 3727004"/>
              <a:gd name="connsiteX20" fmla="*/ 457981 w 1103317"/>
              <a:gd name="connsiteY20" fmla="*/ 2269517 h 3727004"/>
              <a:gd name="connsiteX21" fmla="*/ 541250 w 1103317"/>
              <a:gd name="connsiteY21" fmla="*/ 2311159 h 3727004"/>
              <a:gd name="connsiteX22" fmla="*/ 624519 w 1103317"/>
              <a:gd name="connsiteY22" fmla="*/ 2331980 h 3727004"/>
              <a:gd name="connsiteX23" fmla="*/ 832692 w 1103317"/>
              <a:gd name="connsiteY23" fmla="*/ 2373623 h 3727004"/>
              <a:gd name="connsiteX24" fmla="*/ 895144 w 1103317"/>
              <a:gd name="connsiteY24" fmla="*/ 2394444 h 3727004"/>
              <a:gd name="connsiteX25" fmla="*/ 999231 w 1103317"/>
              <a:gd name="connsiteY25" fmla="*/ 2581835 h 3727004"/>
              <a:gd name="connsiteX26" fmla="*/ 978413 w 1103317"/>
              <a:gd name="connsiteY26" fmla="*/ 2790048 h 3727004"/>
              <a:gd name="connsiteX27" fmla="*/ 915962 w 1103317"/>
              <a:gd name="connsiteY27" fmla="*/ 2831690 h 3727004"/>
              <a:gd name="connsiteX28" fmla="*/ 874327 w 1103317"/>
              <a:gd name="connsiteY28" fmla="*/ 2956618 h 3727004"/>
              <a:gd name="connsiteX29" fmla="*/ 811875 w 1103317"/>
              <a:gd name="connsiteY29" fmla="*/ 3164830 h 3727004"/>
              <a:gd name="connsiteX30" fmla="*/ 728606 w 1103317"/>
              <a:gd name="connsiteY30" fmla="*/ 3248115 h 3727004"/>
              <a:gd name="connsiteX31" fmla="*/ 645337 w 1103317"/>
              <a:gd name="connsiteY31" fmla="*/ 3373043 h 3727004"/>
              <a:gd name="connsiteX32" fmla="*/ 603702 w 1103317"/>
              <a:gd name="connsiteY32" fmla="*/ 3435507 h 3727004"/>
              <a:gd name="connsiteX33" fmla="*/ 562067 w 1103317"/>
              <a:gd name="connsiteY33" fmla="*/ 3497970 h 3727004"/>
              <a:gd name="connsiteX34" fmla="*/ 541250 w 1103317"/>
              <a:gd name="connsiteY34" fmla="*/ 3560434 h 3727004"/>
              <a:gd name="connsiteX35" fmla="*/ 520433 w 1103317"/>
              <a:gd name="connsiteY35" fmla="*/ 3727004 h 372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3317" h="3727004">
                <a:moveTo>
                  <a:pt x="62452" y="0"/>
                </a:moveTo>
                <a:cubicBezTo>
                  <a:pt x="170292" y="89883"/>
                  <a:pt x="315733" y="218624"/>
                  <a:pt x="437164" y="270676"/>
                </a:cubicBezTo>
                <a:cubicBezTo>
                  <a:pt x="557259" y="322155"/>
                  <a:pt x="595878" y="335333"/>
                  <a:pt x="707789" y="395604"/>
                </a:cubicBezTo>
                <a:cubicBezTo>
                  <a:pt x="1028429" y="568289"/>
                  <a:pt x="721390" y="412817"/>
                  <a:pt x="936779" y="520531"/>
                </a:cubicBezTo>
                <a:cubicBezTo>
                  <a:pt x="957596" y="541352"/>
                  <a:pt x="980072" y="560638"/>
                  <a:pt x="999231" y="582995"/>
                </a:cubicBezTo>
                <a:cubicBezTo>
                  <a:pt x="1037967" y="628195"/>
                  <a:pt x="1070365" y="679306"/>
                  <a:pt x="1103317" y="728744"/>
                </a:cubicBezTo>
                <a:cubicBezTo>
                  <a:pt x="1064874" y="997900"/>
                  <a:pt x="1114405" y="950580"/>
                  <a:pt x="1020048" y="1082705"/>
                </a:cubicBezTo>
                <a:cubicBezTo>
                  <a:pt x="999882" y="1110943"/>
                  <a:pt x="983940" y="1143405"/>
                  <a:pt x="957596" y="1165990"/>
                </a:cubicBezTo>
                <a:cubicBezTo>
                  <a:pt x="934035" y="1186189"/>
                  <a:pt x="902083" y="1193752"/>
                  <a:pt x="874327" y="1207633"/>
                </a:cubicBezTo>
                <a:cubicBezTo>
                  <a:pt x="813510" y="1298874"/>
                  <a:pt x="836367" y="1281935"/>
                  <a:pt x="707789" y="1353381"/>
                </a:cubicBezTo>
                <a:cubicBezTo>
                  <a:pt x="688607" y="1364040"/>
                  <a:pt x="664963" y="1364388"/>
                  <a:pt x="645337" y="1374203"/>
                </a:cubicBezTo>
                <a:cubicBezTo>
                  <a:pt x="622959" y="1385394"/>
                  <a:pt x="604608" y="1403429"/>
                  <a:pt x="582885" y="1415845"/>
                </a:cubicBezTo>
                <a:cubicBezTo>
                  <a:pt x="479429" y="1474974"/>
                  <a:pt x="485818" y="1448168"/>
                  <a:pt x="374712" y="1540773"/>
                </a:cubicBezTo>
                <a:cubicBezTo>
                  <a:pt x="320374" y="1586063"/>
                  <a:pt x="215177" y="1667355"/>
                  <a:pt x="166539" y="1728164"/>
                </a:cubicBezTo>
                <a:cubicBezTo>
                  <a:pt x="135280" y="1767245"/>
                  <a:pt x="113292" y="1813052"/>
                  <a:pt x="83269" y="1853091"/>
                </a:cubicBezTo>
                <a:lnTo>
                  <a:pt x="20818" y="1936376"/>
                </a:lnTo>
                <a:cubicBezTo>
                  <a:pt x="13879" y="1957197"/>
                  <a:pt x="0" y="1976893"/>
                  <a:pt x="0" y="1998840"/>
                </a:cubicBezTo>
                <a:cubicBezTo>
                  <a:pt x="0" y="2034229"/>
                  <a:pt x="3263" y="2072219"/>
                  <a:pt x="20818" y="2102947"/>
                </a:cubicBezTo>
                <a:cubicBezTo>
                  <a:pt x="33230" y="2124672"/>
                  <a:pt x="61546" y="2132174"/>
                  <a:pt x="83269" y="2144589"/>
                </a:cubicBezTo>
                <a:cubicBezTo>
                  <a:pt x="176086" y="2197637"/>
                  <a:pt x="161303" y="2185185"/>
                  <a:pt x="270625" y="2207053"/>
                </a:cubicBezTo>
                <a:cubicBezTo>
                  <a:pt x="479926" y="2311722"/>
                  <a:pt x="215850" y="2188791"/>
                  <a:pt x="457981" y="2269517"/>
                </a:cubicBezTo>
                <a:cubicBezTo>
                  <a:pt x="487422" y="2279332"/>
                  <a:pt x="512193" y="2300261"/>
                  <a:pt x="541250" y="2311159"/>
                </a:cubicBezTo>
                <a:cubicBezTo>
                  <a:pt x="568039" y="2321207"/>
                  <a:pt x="597009" y="2324119"/>
                  <a:pt x="624519" y="2331980"/>
                </a:cubicBezTo>
                <a:cubicBezTo>
                  <a:pt x="769857" y="2373514"/>
                  <a:pt x="583995" y="2338089"/>
                  <a:pt x="832692" y="2373623"/>
                </a:cubicBezTo>
                <a:cubicBezTo>
                  <a:pt x="853509" y="2380563"/>
                  <a:pt x="879629" y="2378926"/>
                  <a:pt x="895144" y="2394444"/>
                </a:cubicBezTo>
                <a:cubicBezTo>
                  <a:pt x="966723" y="2466037"/>
                  <a:pt x="973054" y="2503293"/>
                  <a:pt x="999231" y="2581835"/>
                </a:cubicBezTo>
                <a:cubicBezTo>
                  <a:pt x="992292" y="2651239"/>
                  <a:pt x="1000466" y="2723876"/>
                  <a:pt x="978413" y="2790048"/>
                </a:cubicBezTo>
                <a:cubicBezTo>
                  <a:pt x="970502" y="2813785"/>
                  <a:pt x="929221" y="2810472"/>
                  <a:pt x="915962" y="2831690"/>
                </a:cubicBezTo>
                <a:cubicBezTo>
                  <a:pt x="892701" y="2868914"/>
                  <a:pt x="881542" y="2913321"/>
                  <a:pt x="874327" y="2956618"/>
                </a:cubicBezTo>
                <a:cubicBezTo>
                  <a:pt x="860166" y="3041600"/>
                  <a:pt x="863743" y="3095660"/>
                  <a:pt x="811875" y="3164830"/>
                </a:cubicBezTo>
                <a:cubicBezTo>
                  <a:pt x="788324" y="3196238"/>
                  <a:pt x="753127" y="3217458"/>
                  <a:pt x="728606" y="3248115"/>
                </a:cubicBezTo>
                <a:cubicBezTo>
                  <a:pt x="697347" y="3287197"/>
                  <a:pt x="673093" y="3331400"/>
                  <a:pt x="645337" y="3373043"/>
                </a:cubicBezTo>
                <a:lnTo>
                  <a:pt x="603702" y="3435507"/>
                </a:lnTo>
                <a:lnTo>
                  <a:pt x="562067" y="3497970"/>
                </a:lnTo>
                <a:cubicBezTo>
                  <a:pt x="555128" y="3518791"/>
                  <a:pt x="546010" y="3539009"/>
                  <a:pt x="541250" y="3560434"/>
                </a:cubicBezTo>
                <a:cubicBezTo>
                  <a:pt x="518151" y="3664399"/>
                  <a:pt x="520433" y="3654540"/>
                  <a:pt x="520433" y="372700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40335" y="2123768"/>
            <a:ext cx="686971" cy="1020241"/>
          </a:xfrm>
          <a:custGeom>
            <a:avLst/>
            <a:gdLst>
              <a:gd name="connsiteX0" fmla="*/ 686971 w 686971"/>
              <a:gd name="connsiteY0" fmla="*/ 0 h 1020241"/>
              <a:gd name="connsiteX1" fmla="*/ 603701 w 686971"/>
              <a:gd name="connsiteY1" fmla="*/ 124927 h 1020241"/>
              <a:gd name="connsiteX2" fmla="*/ 520432 w 686971"/>
              <a:gd name="connsiteY2" fmla="*/ 312319 h 1020241"/>
              <a:gd name="connsiteX3" fmla="*/ 437163 w 686971"/>
              <a:gd name="connsiteY3" fmla="*/ 458067 h 1020241"/>
              <a:gd name="connsiteX4" fmla="*/ 353894 w 686971"/>
              <a:gd name="connsiteY4" fmla="*/ 603816 h 1020241"/>
              <a:gd name="connsiteX5" fmla="*/ 228990 w 686971"/>
              <a:gd name="connsiteY5" fmla="*/ 707922 h 1020241"/>
              <a:gd name="connsiteX6" fmla="*/ 104086 w 686971"/>
              <a:gd name="connsiteY6" fmla="*/ 770386 h 1020241"/>
              <a:gd name="connsiteX7" fmla="*/ 20817 w 686971"/>
              <a:gd name="connsiteY7" fmla="*/ 957777 h 1020241"/>
              <a:gd name="connsiteX8" fmla="*/ 0 w 686971"/>
              <a:gd name="connsiteY8" fmla="*/ 1020241 h 102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6971" h="1020241">
                <a:moveTo>
                  <a:pt x="686971" y="0"/>
                </a:moveTo>
                <a:cubicBezTo>
                  <a:pt x="659214" y="41642"/>
                  <a:pt x="629445" y="82012"/>
                  <a:pt x="603701" y="124927"/>
                </a:cubicBezTo>
                <a:cubicBezTo>
                  <a:pt x="559781" y="198141"/>
                  <a:pt x="556221" y="231777"/>
                  <a:pt x="520432" y="312319"/>
                </a:cubicBezTo>
                <a:cubicBezTo>
                  <a:pt x="457521" y="453896"/>
                  <a:pt x="504145" y="340827"/>
                  <a:pt x="437163" y="458067"/>
                </a:cubicBezTo>
                <a:cubicBezTo>
                  <a:pt x="400146" y="522858"/>
                  <a:pt x="399999" y="548480"/>
                  <a:pt x="353894" y="603816"/>
                </a:cubicBezTo>
                <a:cubicBezTo>
                  <a:pt x="321009" y="643286"/>
                  <a:pt x="275779" y="684523"/>
                  <a:pt x="228990" y="707922"/>
                </a:cubicBezTo>
                <a:cubicBezTo>
                  <a:pt x="56614" y="794127"/>
                  <a:pt x="283068" y="651044"/>
                  <a:pt x="104086" y="770386"/>
                </a:cubicBezTo>
                <a:cubicBezTo>
                  <a:pt x="38108" y="869374"/>
                  <a:pt x="70363" y="809113"/>
                  <a:pt x="20817" y="957777"/>
                </a:cubicBezTo>
                <a:lnTo>
                  <a:pt x="0" y="102024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83124" y="2706763"/>
            <a:ext cx="416346" cy="1686521"/>
          </a:xfrm>
          <a:custGeom>
            <a:avLst/>
            <a:gdLst>
              <a:gd name="connsiteX0" fmla="*/ 0 w 416346"/>
              <a:gd name="connsiteY0" fmla="*/ 0 h 1686521"/>
              <a:gd name="connsiteX1" fmla="*/ 333076 w 416346"/>
              <a:gd name="connsiteY1" fmla="*/ 249855 h 1686521"/>
              <a:gd name="connsiteX2" fmla="*/ 374711 w 416346"/>
              <a:gd name="connsiteY2" fmla="*/ 333140 h 1686521"/>
              <a:gd name="connsiteX3" fmla="*/ 416346 w 416346"/>
              <a:gd name="connsiteY3" fmla="*/ 458067 h 1686521"/>
              <a:gd name="connsiteX4" fmla="*/ 395528 w 416346"/>
              <a:gd name="connsiteY4" fmla="*/ 895314 h 1686521"/>
              <a:gd name="connsiteX5" fmla="*/ 353894 w 416346"/>
              <a:gd name="connsiteY5" fmla="*/ 1020241 h 1686521"/>
              <a:gd name="connsiteX6" fmla="*/ 333076 w 416346"/>
              <a:gd name="connsiteY6" fmla="*/ 1124347 h 1686521"/>
              <a:gd name="connsiteX7" fmla="*/ 353894 w 416346"/>
              <a:gd name="connsiteY7" fmla="*/ 1624057 h 1686521"/>
              <a:gd name="connsiteX8" fmla="*/ 395528 w 416346"/>
              <a:gd name="connsiteY8" fmla="*/ 1686521 h 168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346" h="1686521">
                <a:moveTo>
                  <a:pt x="0" y="0"/>
                </a:moveTo>
                <a:cubicBezTo>
                  <a:pt x="179382" y="99676"/>
                  <a:pt x="202251" y="89928"/>
                  <a:pt x="333076" y="249855"/>
                </a:cubicBezTo>
                <a:cubicBezTo>
                  <a:pt x="352728" y="273878"/>
                  <a:pt x="363186" y="304322"/>
                  <a:pt x="374711" y="333140"/>
                </a:cubicBezTo>
                <a:cubicBezTo>
                  <a:pt x="391010" y="373896"/>
                  <a:pt x="416346" y="458067"/>
                  <a:pt x="416346" y="458067"/>
                </a:cubicBezTo>
                <a:cubicBezTo>
                  <a:pt x="409407" y="603816"/>
                  <a:pt x="411639" y="750292"/>
                  <a:pt x="395528" y="895314"/>
                </a:cubicBezTo>
                <a:cubicBezTo>
                  <a:pt x="390682" y="938940"/>
                  <a:pt x="362501" y="977199"/>
                  <a:pt x="353894" y="1020241"/>
                </a:cubicBezTo>
                <a:lnTo>
                  <a:pt x="333076" y="1124347"/>
                </a:lnTo>
                <a:cubicBezTo>
                  <a:pt x="340015" y="1290917"/>
                  <a:pt x="335487" y="1458362"/>
                  <a:pt x="353894" y="1624057"/>
                </a:cubicBezTo>
                <a:cubicBezTo>
                  <a:pt x="356657" y="1648927"/>
                  <a:pt x="395528" y="1686521"/>
                  <a:pt x="395528" y="168652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13175" y="3539613"/>
            <a:ext cx="585140" cy="1332560"/>
          </a:xfrm>
          <a:custGeom>
            <a:avLst/>
            <a:gdLst>
              <a:gd name="connsiteX0" fmla="*/ 585140 w 585140"/>
              <a:gd name="connsiteY0" fmla="*/ 0 h 1332560"/>
              <a:gd name="connsiteX1" fmla="*/ 293698 w 585140"/>
              <a:gd name="connsiteY1" fmla="*/ 353961 h 1332560"/>
              <a:gd name="connsiteX2" fmla="*/ 189612 w 585140"/>
              <a:gd name="connsiteY2" fmla="*/ 478889 h 1332560"/>
              <a:gd name="connsiteX3" fmla="*/ 64708 w 585140"/>
              <a:gd name="connsiteY3" fmla="*/ 624637 h 1332560"/>
              <a:gd name="connsiteX4" fmla="*/ 23073 w 585140"/>
              <a:gd name="connsiteY4" fmla="*/ 1020241 h 1332560"/>
              <a:gd name="connsiteX5" fmla="*/ 2256 w 585140"/>
              <a:gd name="connsiteY5" fmla="*/ 1103526 h 1332560"/>
              <a:gd name="connsiteX6" fmla="*/ 2256 w 585140"/>
              <a:gd name="connsiteY6" fmla="*/ 1332560 h 13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140" h="1332560">
                <a:moveTo>
                  <a:pt x="585140" y="0"/>
                </a:moveTo>
                <a:cubicBezTo>
                  <a:pt x="487993" y="117987"/>
                  <a:pt x="378465" y="226787"/>
                  <a:pt x="293698" y="353961"/>
                </a:cubicBezTo>
                <a:cubicBezTo>
                  <a:pt x="190328" y="509045"/>
                  <a:pt x="323180" y="318576"/>
                  <a:pt x="189612" y="478889"/>
                </a:cubicBezTo>
                <a:cubicBezTo>
                  <a:pt x="31101" y="669139"/>
                  <a:pt x="314873" y="374423"/>
                  <a:pt x="64708" y="624637"/>
                </a:cubicBezTo>
                <a:cubicBezTo>
                  <a:pt x="4960" y="803911"/>
                  <a:pt x="64275" y="608139"/>
                  <a:pt x="23073" y="1020241"/>
                </a:cubicBezTo>
                <a:cubicBezTo>
                  <a:pt x="20226" y="1048715"/>
                  <a:pt x="4159" y="1074974"/>
                  <a:pt x="2256" y="1103526"/>
                </a:cubicBezTo>
                <a:cubicBezTo>
                  <a:pt x="-2821" y="1179702"/>
                  <a:pt x="2256" y="1256215"/>
                  <a:pt x="2256" y="133256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41874" y="4330820"/>
            <a:ext cx="1436407" cy="1624058"/>
          </a:xfrm>
          <a:custGeom>
            <a:avLst/>
            <a:gdLst>
              <a:gd name="connsiteX0" fmla="*/ 0 w 1436407"/>
              <a:gd name="connsiteY0" fmla="*/ 0 h 1624058"/>
              <a:gd name="connsiteX1" fmla="*/ 41634 w 1436407"/>
              <a:gd name="connsiteY1" fmla="*/ 499711 h 1624058"/>
              <a:gd name="connsiteX2" fmla="*/ 104086 w 1436407"/>
              <a:gd name="connsiteY2" fmla="*/ 624638 h 1624058"/>
              <a:gd name="connsiteX3" fmla="*/ 166538 w 1436407"/>
              <a:gd name="connsiteY3" fmla="*/ 645459 h 1624058"/>
              <a:gd name="connsiteX4" fmla="*/ 312259 w 1436407"/>
              <a:gd name="connsiteY4" fmla="*/ 728744 h 1624058"/>
              <a:gd name="connsiteX5" fmla="*/ 541250 w 1436407"/>
              <a:gd name="connsiteY5" fmla="*/ 791208 h 1624058"/>
              <a:gd name="connsiteX6" fmla="*/ 624519 w 1436407"/>
              <a:gd name="connsiteY6" fmla="*/ 832851 h 1624058"/>
              <a:gd name="connsiteX7" fmla="*/ 1186586 w 1436407"/>
              <a:gd name="connsiteY7" fmla="*/ 895314 h 1624058"/>
              <a:gd name="connsiteX8" fmla="*/ 1249038 w 1436407"/>
              <a:gd name="connsiteY8" fmla="*/ 936957 h 1624058"/>
              <a:gd name="connsiteX9" fmla="*/ 1332307 w 1436407"/>
              <a:gd name="connsiteY9" fmla="*/ 1061884 h 1624058"/>
              <a:gd name="connsiteX10" fmla="*/ 1373942 w 1436407"/>
              <a:gd name="connsiteY10" fmla="*/ 1186812 h 1624058"/>
              <a:gd name="connsiteX11" fmla="*/ 1415576 w 1436407"/>
              <a:gd name="connsiteY11" fmla="*/ 1353382 h 1624058"/>
              <a:gd name="connsiteX12" fmla="*/ 1436394 w 1436407"/>
              <a:gd name="connsiteY12" fmla="*/ 1624058 h 162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6407" h="1624058">
                <a:moveTo>
                  <a:pt x="0" y="0"/>
                </a:moveTo>
                <a:cubicBezTo>
                  <a:pt x="9530" y="171570"/>
                  <a:pt x="4850" y="334153"/>
                  <a:pt x="41634" y="499711"/>
                </a:cubicBezTo>
                <a:cubicBezTo>
                  <a:pt x="49787" y="536406"/>
                  <a:pt x="73740" y="600357"/>
                  <a:pt x="104086" y="624638"/>
                </a:cubicBezTo>
                <a:cubicBezTo>
                  <a:pt x="121220" y="638348"/>
                  <a:pt x="145721" y="638519"/>
                  <a:pt x="166538" y="645459"/>
                </a:cubicBezTo>
                <a:cubicBezTo>
                  <a:pt x="222870" y="683021"/>
                  <a:pt x="246226" y="702326"/>
                  <a:pt x="312259" y="728744"/>
                </a:cubicBezTo>
                <a:cubicBezTo>
                  <a:pt x="417910" y="771012"/>
                  <a:pt x="436712" y="770297"/>
                  <a:pt x="541250" y="791208"/>
                </a:cubicBezTo>
                <a:cubicBezTo>
                  <a:pt x="569006" y="805089"/>
                  <a:pt x="595078" y="823036"/>
                  <a:pt x="624519" y="832851"/>
                </a:cubicBezTo>
                <a:cubicBezTo>
                  <a:pt x="831671" y="901915"/>
                  <a:pt x="935727" y="882109"/>
                  <a:pt x="1186586" y="895314"/>
                </a:cubicBezTo>
                <a:cubicBezTo>
                  <a:pt x="1207403" y="909195"/>
                  <a:pt x="1232563" y="918125"/>
                  <a:pt x="1249038" y="936957"/>
                </a:cubicBezTo>
                <a:cubicBezTo>
                  <a:pt x="1281989" y="974623"/>
                  <a:pt x="1332307" y="1061884"/>
                  <a:pt x="1332307" y="1061884"/>
                </a:cubicBezTo>
                <a:cubicBezTo>
                  <a:pt x="1346185" y="1103527"/>
                  <a:pt x="1363298" y="1144228"/>
                  <a:pt x="1373942" y="1186812"/>
                </a:cubicBezTo>
                <a:lnTo>
                  <a:pt x="1415576" y="1353382"/>
                </a:lnTo>
                <a:cubicBezTo>
                  <a:pt x="1437651" y="1596240"/>
                  <a:pt x="1436394" y="1505757"/>
                  <a:pt x="1436394" y="162405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46160" y="2290338"/>
            <a:ext cx="984847" cy="437264"/>
          </a:xfrm>
          <a:custGeom>
            <a:avLst/>
            <a:gdLst>
              <a:gd name="connsiteX0" fmla="*/ 984847 w 984847"/>
              <a:gd name="connsiteY0" fmla="*/ 0 h 437264"/>
              <a:gd name="connsiteX1" fmla="*/ 776674 w 984847"/>
              <a:gd name="connsiteY1" fmla="*/ 83285 h 437264"/>
              <a:gd name="connsiteX2" fmla="*/ 651771 w 984847"/>
              <a:gd name="connsiteY2" fmla="*/ 166570 h 437264"/>
              <a:gd name="connsiteX3" fmla="*/ 589319 w 984847"/>
              <a:gd name="connsiteY3" fmla="*/ 208212 h 437264"/>
              <a:gd name="connsiteX4" fmla="*/ 464415 w 984847"/>
              <a:gd name="connsiteY4" fmla="*/ 270676 h 437264"/>
              <a:gd name="connsiteX5" fmla="*/ 256242 w 984847"/>
              <a:gd name="connsiteY5" fmla="*/ 333140 h 437264"/>
              <a:gd name="connsiteX6" fmla="*/ 193790 w 984847"/>
              <a:gd name="connsiteY6" fmla="*/ 353961 h 437264"/>
              <a:gd name="connsiteX7" fmla="*/ 131338 w 984847"/>
              <a:gd name="connsiteY7" fmla="*/ 395604 h 437264"/>
              <a:gd name="connsiteX8" fmla="*/ 27251 w 984847"/>
              <a:gd name="connsiteY8" fmla="*/ 437246 h 43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4847" h="437264">
                <a:moveTo>
                  <a:pt x="984847" y="0"/>
                </a:moveTo>
                <a:cubicBezTo>
                  <a:pt x="895478" y="29795"/>
                  <a:pt x="853251" y="37330"/>
                  <a:pt x="776674" y="83285"/>
                </a:cubicBezTo>
                <a:cubicBezTo>
                  <a:pt x="733766" y="109035"/>
                  <a:pt x="693405" y="138808"/>
                  <a:pt x="651771" y="166570"/>
                </a:cubicBezTo>
                <a:lnTo>
                  <a:pt x="589319" y="208212"/>
                </a:lnTo>
                <a:cubicBezTo>
                  <a:pt x="520892" y="253839"/>
                  <a:pt x="539832" y="249125"/>
                  <a:pt x="464415" y="270676"/>
                </a:cubicBezTo>
                <a:cubicBezTo>
                  <a:pt x="244189" y="333609"/>
                  <a:pt x="553062" y="234181"/>
                  <a:pt x="256242" y="333140"/>
                </a:cubicBezTo>
                <a:lnTo>
                  <a:pt x="193790" y="353961"/>
                </a:lnTo>
                <a:cubicBezTo>
                  <a:pt x="172973" y="367842"/>
                  <a:pt x="154202" y="385440"/>
                  <a:pt x="131338" y="395604"/>
                </a:cubicBezTo>
                <a:cubicBezTo>
                  <a:pt x="32724" y="439441"/>
                  <a:pt x="-42651" y="437246"/>
                  <a:pt x="27251" y="43724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40719" y="2207053"/>
            <a:ext cx="208173" cy="582995"/>
          </a:xfrm>
          <a:custGeom>
            <a:avLst/>
            <a:gdLst>
              <a:gd name="connsiteX0" fmla="*/ 0 w 208173"/>
              <a:gd name="connsiteY0" fmla="*/ 0 h 582995"/>
              <a:gd name="connsiteX1" fmla="*/ 83270 w 208173"/>
              <a:gd name="connsiteY1" fmla="*/ 229034 h 582995"/>
              <a:gd name="connsiteX2" fmla="*/ 124904 w 208173"/>
              <a:gd name="connsiteY2" fmla="*/ 312319 h 582995"/>
              <a:gd name="connsiteX3" fmla="*/ 166539 w 208173"/>
              <a:gd name="connsiteY3" fmla="*/ 437246 h 582995"/>
              <a:gd name="connsiteX4" fmla="*/ 187356 w 208173"/>
              <a:gd name="connsiteY4" fmla="*/ 499710 h 582995"/>
              <a:gd name="connsiteX5" fmla="*/ 208173 w 208173"/>
              <a:gd name="connsiteY5" fmla="*/ 582995 h 5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73" h="582995">
                <a:moveTo>
                  <a:pt x="0" y="0"/>
                </a:moveTo>
                <a:cubicBezTo>
                  <a:pt x="27757" y="76345"/>
                  <a:pt x="53105" y="153608"/>
                  <a:pt x="83270" y="229034"/>
                </a:cubicBezTo>
                <a:cubicBezTo>
                  <a:pt x="94795" y="257852"/>
                  <a:pt x="113379" y="283501"/>
                  <a:pt x="124904" y="312319"/>
                </a:cubicBezTo>
                <a:cubicBezTo>
                  <a:pt x="141203" y="353075"/>
                  <a:pt x="152661" y="395604"/>
                  <a:pt x="166539" y="437246"/>
                </a:cubicBezTo>
                <a:cubicBezTo>
                  <a:pt x="173478" y="458067"/>
                  <a:pt x="182034" y="478418"/>
                  <a:pt x="187356" y="499710"/>
                </a:cubicBezTo>
                <a:lnTo>
                  <a:pt x="208173" y="58299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015431" y="3518792"/>
            <a:ext cx="1415576" cy="959156"/>
          </a:xfrm>
          <a:custGeom>
            <a:avLst/>
            <a:gdLst>
              <a:gd name="connsiteX0" fmla="*/ 1415576 w 1415576"/>
              <a:gd name="connsiteY0" fmla="*/ 0 h 959156"/>
              <a:gd name="connsiteX1" fmla="*/ 1186586 w 1415576"/>
              <a:gd name="connsiteY1" fmla="*/ 270676 h 959156"/>
              <a:gd name="connsiteX2" fmla="*/ 1124134 w 1415576"/>
              <a:gd name="connsiteY2" fmla="*/ 353961 h 959156"/>
              <a:gd name="connsiteX3" fmla="*/ 999230 w 1415576"/>
              <a:gd name="connsiteY3" fmla="*/ 458067 h 959156"/>
              <a:gd name="connsiteX4" fmla="*/ 936778 w 1415576"/>
              <a:gd name="connsiteY4" fmla="*/ 478888 h 959156"/>
              <a:gd name="connsiteX5" fmla="*/ 853509 w 1415576"/>
              <a:gd name="connsiteY5" fmla="*/ 541352 h 959156"/>
              <a:gd name="connsiteX6" fmla="*/ 770240 w 1415576"/>
              <a:gd name="connsiteY6" fmla="*/ 562173 h 959156"/>
              <a:gd name="connsiteX7" fmla="*/ 416346 w 1415576"/>
              <a:gd name="connsiteY7" fmla="*/ 603816 h 959156"/>
              <a:gd name="connsiteX8" fmla="*/ 353894 w 1415576"/>
              <a:gd name="connsiteY8" fmla="*/ 624637 h 959156"/>
              <a:gd name="connsiteX9" fmla="*/ 228990 w 1415576"/>
              <a:gd name="connsiteY9" fmla="*/ 728743 h 959156"/>
              <a:gd name="connsiteX10" fmla="*/ 187356 w 1415576"/>
              <a:gd name="connsiteY10" fmla="*/ 791207 h 959156"/>
              <a:gd name="connsiteX11" fmla="*/ 124904 w 1415576"/>
              <a:gd name="connsiteY11" fmla="*/ 853671 h 959156"/>
              <a:gd name="connsiteX12" fmla="*/ 20817 w 1415576"/>
              <a:gd name="connsiteY12" fmla="*/ 957777 h 959156"/>
              <a:gd name="connsiteX13" fmla="*/ 0 w 1415576"/>
              <a:gd name="connsiteY13" fmla="*/ 957777 h 95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5576" h="959156">
                <a:moveTo>
                  <a:pt x="1415576" y="0"/>
                </a:moveTo>
                <a:cubicBezTo>
                  <a:pt x="1339246" y="90225"/>
                  <a:pt x="1257486" y="176124"/>
                  <a:pt x="1186586" y="270676"/>
                </a:cubicBezTo>
                <a:cubicBezTo>
                  <a:pt x="1165769" y="298438"/>
                  <a:pt x="1146714" y="327613"/>
                  <a:pt x="1124134" y="353961"/>
                </a:cubicBezTo>
                <a:cubicBezTo>
                  <a:pt x="1089605" y="394252"/>
                  <a:pt x="1047416" y="433970"/>
                  <a:pt x="999230" y="458067"/>
                </a:cubicBezTo>
                <a:cubicBezTo>
                  <a:pt x="979604" y="467882"/>
                  <a:pt x="957595" y="471948"/>
                  <a:pt x="936778" y="478888"/>
                </a:cubicBezTo>
                <a:cubicBezTo>
                  <a:pt x="909022" y="499709"/>
                  <a:pt x="884543" y="525832"/>
                  <a:pt x="853509" y="541352"/>
                </a:cubicBezTo>
                <a:cubicBezTo>
                  <a:pt x="827920" y="554149"/>
                  <a:pt x="797750" y="554312"/>
                  <a:pt x="770240" y="562173"/>
                </a:cubicBezTo>
                <a:cubicBezTo>
                  <a:pt x="580978" y="616259"/>
                  <a:pt x="882424" y="570519"/>
                  <a:pt x="416346" y="603816"/>
                </a:cubicBezTo>
                <a:cubicBezTo>
                  <a:pt x="395529" y="610756"/>
                  <a:pt x="373520" y="614822"/>
                  <a:pt x="353894" y="624637"/>
                </a:cubicBezTo>
                <a:cubicBezTo>
                  <a:pt x="307109" y="648034"/>
                  <a:pt x="261872" y="689277"/>
                  <a:pt x="228990" y="728743"/>
                </a:cubicBezTo>
                <a:cubicBezTo>
                  <a:pt x="212973" y="747967"/>
                  <a:pt x="203373" y="771983"/>
                  <a:pt x="187356" y="791207"/>
                </a:cubicBezTo>
                <a:cubicBezTo>
                  <a:pt x="168509" y="813828"/>
                  <a:pt x="143751" y="831051"/>
                  <a:pt x="124904" y="853671"/>
                </a:cubicBezTo>
                <a:cubicBezTo>
                  <a:pt x="65429" y="925054"/>
                  <a:pt x="108050" y="914152"/>
                  <a:pt x="20817" y="957777"/>
                </a:cubicBezTo>
                <a:cubicBezTo>
                  <a:pt x="14611" y="960881"/>
                  <a:pt x="6939" y="957777"/>
                  <a:pt x="0" y="95777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50047" y="2873333"/>
            <a:ext cx="686971" cy="728744"/>
          </a:xfrm>
          <a:custGeom>
            <a:avLst/>
            <a:gdLst>
              <a:gd name="connsiteX0" fmla="*/ 0 w 686971"/>
              <a:gd name="connsiteY0" fmla="*/ 0 h 728744"/>
              <a:gd name="connsiteX1" fmla="*/ 124903 w 686971"/>
              <a:gd name="connsiteY1" fmla="*/ 208212 h 728744"/>
              <a:gd name="connsiteX2" fmla="*/ 187355 w 686971"/>
              <a:gd name="connsiteY2" fmla="*/ 291497 h 728744"/>
              <a:gd name="connsiteX3" fmla="*/ 228990 w 686971"/>
              <a:gd name="connsiteY3" fmla="*/ 353961 h 728744"/>
              <a:gd name="connsiteX4" fmla="*/ 291442 w 686971"/>
              <a:gd name="connsiteY4" fmla="*/ 395604 h 728744"/>
              <a:gd name="connsiteX5" fmla="*/ 437163 w 686971"/>
              <a:gd name="connsiteY5" fmla="*/ 437246 h 728744"/>
              <a:gd name="connsiteX6" fmla="*/ 499615 w 686971"/>
              <a:gd name="connsiteY6" fmla="*/ 458067 h 728744"/>
              <a:gd name="connsiteX7" fmla="*/ 624519 w 686971"/>
              <a:gd name="connsiteY7" fmla="*/ 562174 h 728744"/>
              <a:gd name="connsiteX8" fmla="*/ 645336 w 686971"/>
              <a:gd name="connsiteY8" fmla="*/ 645459 h 728744"/>
              <a:gd name="connsiteX9" fmla="*/ 666153 w 686971"/>
              <a:gd name="connsiteY9" fmla="*/ 707922 h 728744"/>
              <a:gd name="connsiteX10" fmla="*/ 686971 w 686971"/>
              <a:gd name="connsiteY10" fmla="*/ 728744 h 72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971" h="728744">
                <a:moveTo>
                  <a:pt x="0" y="0"/>
                </a:moveTo>
                <a:cubicBezTo>
                  <a:pt x="63877" y="191669"/>
                  <a:pt x="1807" y="67504"/>
                  <a:pt x="124903" y="208212"/>
                </a:cubicBezTo>
                <a:cubicBezTo>
                  <a:pt x="147750" y="234328"/>
                  <a:pt x="167189" y="263259"/>
                  <a:pt x="187355" y="291497"/>
                </a:cubicBezTo>
                <a:cubicBezTo>
                  <a:pt x="201897" y="311860"/>
                  <a:pt x="211298" y="336266"/>
                  <a:pt x="228990" y="353961"/>
                </a:cubicBezTo>
                <a:cubicBezTo>
                  <a:pt x="246681" y="371655"/>
                  <a:pt x="269064" y="384413"/>
                  <a:pt x="291442" y="395604"/>
                </a:cubicBezTo>
                <a:cubicBezTo>
                  <a:pt x="324716" y="412244"/>
                  <a:pt x="406038" y="428351"/>
                  <a:pt x="437163" y="437246"/>
                </a:cubicBezTo>
                <a:cubicBezTo>
                  <a:pt x="458262" y="443275"/>
                  <a:pt x="478798" y="451127"/>
                  <a:pt x="499615" y="458067"/>
                </a:cubicBezTo>
                <a:cubicBezTo>
                  <a:pt x="539413" y="484604"/>
                  <a:pt x="599860" y="519012"/>
                  <a:pt x="624519" y="562174"/>
                </a:cubicBezTo>
                <a:cubicBezTo>
                  <a:pt x="638714" y="587021"/>
                  <a:pt x="637476" y="617944"/>
                  <a:pt x="645336" y="645459"/>
                </a:cubicBezTo>
                <a:cubicBezTo>
                  <a:pt x="651364" y="666562"/>
                  <a:pt x="656339" y="688291"/>
                  <a:pt x="666153" y="707922"/>
                </a:cubicBezTo>
                <a:cubicBezTo>
                  <a:pt x="670542" y="716701"/>
                  <a:pt x="680032" y="721803"/>
                  <a:pt x="686971" y="72874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74950" y="4393284"/>
            <a:ext cx="457981" cy="812029"/>
          </a:xfrm>
          <a:custGeom>
            <a:avLst/>
            <a:gdLst>
              <a:gd name="connsiteX0" fmla="*/ 0 w 457981"/>
              <a:gd name="connsiteY0" fmla="*/ 0 h 812029"/>
              <a:gd name="connsiteX1" fmla="*/ 41635 w 457981"/>
              <a:gd name="connsiteY1" fmla="*/ 124928 h 812029"/>
              <a:gd name="connsiteX2" fmla="*/ 83270 w 457981"/>
              <a:gd name="connsiteY2" fmla="*/ 208213 h 812029"/>
              <a:gd name="connsiteX3" fmla="*/ 166539 w 457981"/>
              <a:gd name="connsiteY3" fmla="*/ 395604 h 812029"/>
              <a:gd name="connsiteX4" fmla="*/ 249808 w 457981"/>
              <a:gd name="connsiteY4" fmla="*/ 582995 h 812029"/>
              <a:gd name="connsiteX5" fmla="*/ 270625 w 457981"/>
              <a:gd name="connsiteY5" fmla="*/ 645459 h 812029"/>
              <a:gd name="connsiteX6" fmla="*/ 395529 w 457981"/>
              <a:gd name="connsiteY6" fmla="*/ 728744 h 812029"/>
              <a:gd name="connsiteX7" fmla="*/ 457981 w 457981"/>
              <a:gd name="connsiteY7" fmla="*/ 812029 h 81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81" h="812029">
                <a:moveTo>
                  <a:pt x="0" y="0"/>
                </a:moveTo>
                <a:cubicBezTo>
                  <a:pt x="13878" y="41643"/>
                  <a:pt x="25336" y="84172"/>
                  <a:pt x="41635" y="124928"/>
                </a:cubicBezTo>
                <a:cubicBezTo>
                  <a:pt x="53160" y="153746"/>
                  <a:pt x="71745" y="179395"/>
                  <a:pt x="83270" y="208213"/>
                </a:cubicBezTo>
                <a:cubicBezTo>
                  <a:pt x="157590" y="394047"/>
                  <a:pt x="86436" y="275428"/>
                  <a:pt x="166539" y="395604"/>
                </a:cubicBezTo>
                <a:cubicBezTo>
                  <a:pt x="216085" y="544271"/>
                  <a:pt x="183829" y="484007"/>
                  <a:pt x="249808" y="582995"/>
                </a:cubicBezTo>
                <a:cubicBezTo>
                  <a:pt x="256747" y="603816"/>
                  <a:pt x="255108" y="629939"/>
                  <a:pt x="270625" y="645459"/>
                </a:cubicBezTo>
                <a:cubicBezTo>
                  <a:pt x="306006" y="680847"/>
                  <a:pt x="395529" y="728744"/>
                  <a:pt x="395529" y="728744"/>
                </a:cubicBezTo>
                <a:cubicBezTo>
                  <a:pt x="442607" y="799374"/>
                  <a:pt x="419472" y="773513"/>
                  <a:pt x="457981" y="81202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77883" y="4268357"/>
            <a:ext cx="1478028" cy="874492"/>
          </a:xfrm>
          <a:custGeom>
            <a:avLst/>
            <a:gdLst>
              <a:gd name="connsiteX0" fmla="*/ 1478028 w 1478028"/>
              <a:gd name="connsiteY0" fmla="*/ 0 h 874492"/>
              <a:gd name="connsiteX1" fmla="*/ 1165769 w 1478028"/>
              <a:gd name="connsiteY1" fmla="*/ 83285 h 874492"/>
              <a:gd name="connsiteX2" fmla="*/ 853509 w 1478028"/>
              <a:gd name="connsiteY2" fmla="*/ 208212 h 874492"/>
              <a:gd name="connsiteX3" fmla="*/ 603702 w 1478028"/>
              <a:gd name="connsiteY3" fmla="*/ 249855 h 874492"/>
              <a:gd name="connsiteX4" fmla="*/ 416346 w 1478028"/>
              <a:gd name="connsiteY4" fmla="*/ 291497 h 874492"/>
              <a:gd name="connsiteX5" fmla="*/ 353894 w 1478028"/>
              <a:gd name="connsiteY5" fmla="*/ 312319 h 874492"/>
              <a:gd name="connsiteX6" fmla="*/ 228990 w 1478028"/>
              <a:gd name="connsiteY6" fmla="*/ 437246 h 874492"/>
              <a:gd name="connsiteX7" fmla="*/ 187355 w 1478028"/>
              <a:gd name="connsiteY7" fmla="*/ 520531 h 874492"/>
              <a:gd name="connsiteX8" fmla="*/ 145721 w 1478028"/>
              <a:gd name="connsiteY8" fmla="*/ 582995 h 874492"/>
              <a:gd name="connsiteX9" fmla="*/ 104086 w 1478028"/>
              <a:gd name="connsiteY9" fmla="*/ 707922 h 874492"/>
              <a:gd name="connsiteX10" fmla="*/ 83269 w 1478028"/>
              <a:gd name="connsiteY10" fmla="*/ 770386 h 874492"/>
              <a:gd name="connsiteX11" fmla="*/ 62452 w 1478028"/>
              <a:gd name="connsiteY11" fmla="*/ 832850 h 874492"/>
              <a:gd name="connsiteX12" fmla="*/ 0 w 1478028"/>
              <a:gd name="connsiteY12" fmla="*/ 874492 h 8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8028" h="874492">
                <a:moveTo>
                  <a:pt x="1478028" y="0"/>
                </a:moveTo>
                <a:cubicBezTo>
                  <a:pt x="1373942" y="27762"/>
                  <a:pt x="1267964" y="49214"/>
                  <a:pt x="1165769" y="83285"/>
                </a:cubicBezTo>
                <a:cubicBezTo>
                  <a:pt x="930456" y="161738"/>
                  <a:pt x="1048292" y="159505"/>
                  <a:pt x="853509" y="208212"/>
                </a:cubicBezTo>
                <a:cubicBezTo>
                  <a:pt x="686064" y="250083"/>
                  <a:pt x="857100" y="210864"/>
                  <a:pt x="603702" y="249855"/>
                </a:cubicBezTo>
                <a:cubicBezTo>
                  <a:pt x="557198" y="257011"/>
                  <a:pt x="464693" y="277681"/>
                  <a:pt x="416346" y="291497"/>
                </a:cubicBezTo>
                <a:cubicBezTo>
                  <a:pt x="395247" y="297527"/>
                  <a:pt x="374711" y="305378"/>
                  <a:pt x="353894" y="312319"/>
                </a:cubicBezTo>
                <a:cubicBezTo>
                  <a:pt x="312259" y="353961"/>
                  <a:pt x="255321" y="384575"/>
                  <a:pt x="228990" y="437246"/>
                </a:cubicBezTo>
                <a:cubicBezTo>
                  <a:pt x="215112" y="465008"/>
                  <a:pt x="202752" y="493582"/>
                  <a:pt x="187355" y="520531"/>
                </a:cubicBezTo>
                <a:cubicBezTo>
                  <a:pt x="174942" y="542258"/>
                  <a:pt x="155882" y="560128"/>
                  <a:pt x="145721" y="582995"/>
                </a:cubicBezTo>
                <a:cubicBezTo>
                  <a:pt x="127897" y="623107"/>
                  <a:pt x="117964" y="666280"/>
                  <a:pt x="104086" y="707922"/>
                </a:cubicBezTo>
                <a:lnTo>
                  <a:pt x="83269" y="770386"/>
                </a:lnTo>
                <a:cubicBezTo>
                  <a:pt x="76330" y="791207"/>
                  <a:pt x="80712" y="820674"/>
                  <a:pt x="62452" y="832850"/>
                </a:cubicBezTo>
                <a:lnTo>
                  <a:pt x="0" y="87449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15816" y="5661248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61916" y="5661248"/>
            <a:ext cx="572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 smtClean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90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894" y="2204864"/>
            <a:ext cx="87702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would use hydrographs?</a:t>
            </a:r>
          </a:p>
          <a:p>
            <a:pPr algn="ctr"/>
            <a:endParaRPr lang="en-US" sz="54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(and for what purpose?)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1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What is discharge?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Discharge</a:t>
            </a:r>
            <a:r>
              <a:rPr lang="en-GB" dirty="0" smtClean="0">
                <a:solidFill>
                  <a:schemeClr val="bg1"/>
                </a:solidFill>
              </a:rPr>
              <a:t> = is the volume of water in a river, at a given place and time. It is calculated in </a:t>
            </a:r>
            <a:r>
              <a:rPr lang="en-GB" dirty="0" err="1" smtClean="0">
                <a:solidFill>
                  <a:schemeClr val="bg1"/>
                </a:solidFill>
              </a:rPr>
              <a:t>cumecs</a:t>
            </a:r>
            <a:r>
              <a:rPr lang="en-GB" dirty="0" smtClean="0">
                <a:solidFill>
                  <a:schemeClr val="bg1"/>
                </a:solidFill>
              </a:rPr>
              <a:t> (cubic metres per second).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Discharge</a:t>
            </a:r>
            <a:r>
              <a:rPr lang="en-GB" dirty="0" smtClean="0">
                <a:solidFill>
                  <a:schemeClr val="bg1"/>
                </a:solidFill>
              </a:rPr>
              <a:t> = velocity x area.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Velocity </a:t>
            </a:r>
            <a:r>
              <a:rPr lang="en-GB" dirty="0" smtClean="0">
                <a:solidFill>
                  <a:schemeClr val="bg1"/>
                </a:solidFill>
              </a:rPr>
              <a:t>= </a:t>
            </a:r>
            <a:r>
              <a:rPr lang="en-GB" dirty="0" smtClean="0">
                <a:solidFill>
                  <a:schemeClr val="bg1"/>
                </a:solidFill>
              </a:rPr>
              <a:t>is the speed of the river (m/s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Area</a:t>
            </a:r>
            <a:r>
              <a:rPr lang="en-GB" dirty="0" smtClean="0">
                <a:solidFill>
                  <a:schemeClr val="bg1"/>
                </a:solidFill>
              </a:rPr>
              <a:t> = is the area of the cross section at a single point in the river (width x depth)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1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What would cause a rivers discharge to ……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556793"/>
            <a:ext cx="4038600" cy="504056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Increase?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0648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Decrease?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39604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Heavy rainfall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Long periods of rainfall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Urban areas (land use)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Impermeable rock (does NOT let water through </a:t>
            </a:r>
            <a:r>
              <a:rPr lang="en-GB" sz="2800" dirty="0" err="1" smtClean="0">
                <a:solidFill>
                  <a:schemeClr val="bg1"/>
                </a:solidFill>
              </a:rPr>
              <a:t>e.g</a:t>
            </a:r>
            <a:r>
              <a:rPr lang="en-GB" sz="2800" dirty="0" smtClean="0">
                <a:solidFill>
                  <a:schemeClr val="bg1"/>
                </a:solidFill>
              </a:rPr>
              <a:t> clay, slate</a:t>
            </a:r>
            <a:r>
              <a:rPr lang="en-GB" sz="2800" dirty="0" smtClean="0">
                <a:solidFill>
                  <a:schemeClr val="bg1"/>
                </a:solidFill>
              </a:rPr>
              <a:t>.)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Saturated soils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Steep gradient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Low temperatures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Surface run off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Snow melt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9992" y="2104948"/>
            <a:ext cx="3960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No/little rainfall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Trees/vegetation (intercepts and takes in </a:t>
            </a:r>
            <a:r>
              <a:rPr lang="en-GB" sz="2800" dirty="0" smtClean="0">
                <a:solidFill>
                  <a:schemeClr val="bg1"/>
                </a:solidFill>
              </a:rPr>
              <a:t>water)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Permeable rocks </a:t>
            </a:r>
            <a:r>
              <a:rPr lang="en-GB" sz="2800" dirty="0" err="1" smtClean="0">
                <a:solidFill>
                  <a:schemeClr val="bg1"/>
                </a:solidFill>
              </a:rPr>
              <a:t>e.g</a:t>
            </a:r>
            <a:r>
              <a:rPr lang="en-GB" sz="2800" dirty="0" smtClean="0">
                <a:solidFill>
                  <a:schemeClr val="bg1"/>
                </a:solidFill>
              </a:rPr>
              <a:t> limestone, chalk.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Porous rocks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Gentle gradient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Dry soils</a:t>
            </a:r>
          </a:p>
        </p:txBody>
      </p:sp>
    </p:spTree>
    <p:extLst>
      <p:ext uri="{BB962C8B-B14F-4D97-AF65-F5344CB8AC3E}">
        <p14:creationId xmlns:p14="http://schemas.microsoft.com/office/powerpoint/2010/main" val="17011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2307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A flood/storm hydrograph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 rivers discharge can increase dramatically during and after a storm, causing flooding. It can also drop quickly after the storm has passed.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These changes can be recorded in a storm/flood hydrograph.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" y="116632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A flood/storm hydrograph</a:t>
            </a:r>
            <a:endParaRPr lang="en-GB" u="sng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cgz.e2bn.net/e2bn/leas/c99/schools/cgz/accounts/staff/rchambers/GeoBytes%20GCSE%20Blog%20Resources/Images/Rivers/Flood_Hydrograp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43136"/>
            <a:ext cx="7423273" cy="571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4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173288" y="5067300"/>
            <a:ext cx="5562600" cy="1143000"/>
            <a:chOff x="1369" y="3192"/>
            <a:chExt cx="3504" cy="72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561" y="3192"/>
              <a:ext cx="2888" cy="1"/>
            </a:xfrm>
            <a:custGeom>
              <a:avLst/>
              <a:gdLst>
                <a:gd name="T0" fmla="*/ 0 w 2888"/>
                <a:gd name="T1" fmla="*/ 0 h 1"/>
                <a:gd name="T2" fmla="*/ 2888 w 288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88" h="1">
                  <a:moveTo>
                    <a:pt x="0" y="0"/>
                  </a:moveTo>
                  <a:lnTo>
                    <a:pt x="2888" y="0"/>
                  </a:lnTo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>
              <a:off x="1513" y="319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-5400000">
              <a:off x="153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-5400000">
              <a:off x="201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-5400000">
              <a:off x="249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-5400000">
              <a:off x="297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-5400000">
              <a:off x="345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-5400000">
              <a:off x="3985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 rot="-5400000">
              <a:off x="441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369" y="3240"/>
              <a:ext cx="3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 dirty="0">
                  <a:solidFill>
                    <a:schemeClr val="tx1"/>
                  </a:solidFill>
                </a:rPr>
                <a:t>0       12     24    36    48     30    72</a:t>
              </a: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1513" y="3624"/>
              <a:ext cx="2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>
                  <a:solidFill>
                    <a:schemeClr val="tx1"/>
                  </a:solidFill>
                </a:rPr>
                <a:t>Hours from start of rain storm</a:t>
              </a:r>
            </a:p>
          </p:txBody>
        </p:sp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1406525" y="1117600"/>
            <a:ext cx="1073150" cy="3949700"/>
            <a:chOff x="886" y="704"/>
            <a:chExt cx="676" cy="2488"/>
          </a:xfrm>
        </p:grpSpPr>
        <p:sp>
          <p:nvSpPr>
            <p:cNvPr id="17" name="Freeform 2"/>
            <p:cNvSpPr>
              <a:spLocks/>
            </p:cNvSpPr>
            <p:nvPr/>
          </p:nvSpPr>
          <p:spPr bwMode="auto">
            <a:xfrm>
              <a:off x="1561" y="704"/>
              <a:ext cx="1" cy="2488"/>
            </a:xfrm>
            <a:custGeom>
              <a:avLst/>
              <a:gdLst>
                <a:gd name="T0" fmla="*/ 0 w 1"/>
                <a:gd name="T1" fmla="*/ 0 h 2488"/>
                <a:gd name="T2" fmla="*/ 1 w 1"/>
                <a:gd name="T3" fmla="*/ 2488 h 24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88">
                  <a:moveTo>
                    <a:pt x="0" y="0"/>
                  </a:moveTo>
                  <a:lnTo>
                    <a:pt x="1" y="248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1513" y="247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1513" y="103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1513" y="175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1273" y="88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273" y="16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273" y="232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 rot="-5400000">
              <a:off x="166" y="1989"/>
              <a:ext cx="17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2400" b="0" dirty="0">
                  <a:solidFill>
                    <a:schemeClr val="tx1"/>
                  </a:solidFill>
                </a:rPr>
                <a:t>Discharge (m</a:t>
              </a:r>
              <a:r>
                <a:rPr lang="en-GB" sz="2400" b="0" baseline="30000" dirty="0">
                  <a:solidFill>
                    <a:schemeClr val="tx1"/>
                  </a:solidFill>
                </a:rPr>
                <a:t>3</a:t>
              </a:r>
              <a:r>
                <a:rPr lang="en-GB" sz="2400" b="0" dirty="0">
                  <a:solidFill>
                    <a:schemeClr val="tx1"/>
                  </a:solidFill>
                </a:rPr>
                <a:t>/s)</a:t>
              </a:r>
            </a:p>
          </p:txBody>
        </p:sp>
      </p:grp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chemeClr val="tx1"/>
                </a:solidFill>
              </a:rPr>
              <a:t>mm</a:t>
            </a: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1778000 h 1120"/>
              <a:gd name="T2" fmla="*/ 0 w 1"/>
              <a:gd name="T3" fmla="*/ 0 h 1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4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4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4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14288" y="36512"/>
            <a:ext cx="2540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chemeClr val="accent2"/>
                </a:solidFill>
              </a:rPr>
              <a:t>Rainfall shown in mm, as a bar graph</a:t>
            </a:r>
            <a:r>
              <a:rPr lang="en-GB" dirty="0"/>
              <a:t> </a:t>
            </a:r>
          </a:p>
        </p:txBody>
      </p:sp>
      <p:sp>
        <p:nvSpPr>
          <p:cNvPr id="36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6350 w 2876"/>
              <a:gd name="T1" fmla="*/ 2603500 h 1776"/>
              <a:gd name="T2" fmla="*/ 57150 w 2876"/>
              <a:gd name="T3" fmla="*/ 2667000 h 1776"/>
              <a:gd name="T4" fmla="*/ 349250 w 2876"/>
              <a:gd name="T5" fmla="*/ 2819400 h 1776"/>
              <a:gd name="T6" fmla="*/ 603250 w 2876"/>
              <a:gd name="T7" fmla="*/ 2667000 h 1776"/>
              <a:gd name="T8" fmla="*/ 908050 w 2876"/>
              <a:gd name="T9" fmla="*/ 2159000 h 1776"/>
              <a:gd name="T10" fmla="*/ 1187450 w 2876"/>
              <a:gd name="T11" fmla="*/ 901700 h 1776"/>
              <a:gd name="T12" fmla="*/ 1377950 w 2876"/>
              <a:gd name="T13" fmla="*/ 165100 h 1776"/>
              <a:gd name="T14" fmla="*/ 1682750 w 2876"/>
              <a:gd name="T15" fmla="*/ 12700 h 1776"/>
              <a:gd name="T16" fmla="*/ 1987550 w 2876"/>
              <a:gd name="T17" fmla="*/ 241300 h 1776"/>
              <a:gd name="T18" fmla="*/ 2597150 w 2876"/>
              <a:gd name="T19" fmla="*/ 1308100 h 1776"/>
              <a:gd name="T20" fmla="*/ 3206750 w 2876"/>
              <a:gd name="T21" fmla="*/ 2146300 h 1776"/>
              <a:gd name="T22" fmla="*/ 3714750 w 2876"/>
              <a:gd name="T23" fmla="*/ 2603500 h 1776"/>
              <a:gd name="T24" fmla="*/ 4565650 w 2876"/>
              <a:gd name="T25" fmla="*/ 2806700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6364288" y="431006"/>
            <a:ext cx="2667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chemeClr val="tx1"/>
                </a:solidFill>
              </a:rPr>
              <a:t>Discharge in m</a:t>
            </a:r>
            <a:r>
              <a:rPr lang="en-GB" baseline="30000" dirty="0">
                <a:solidFill>
                  <a:schemeClr val="tx1"/>
                </a:solidFill>
              </a:rPr>
              <a:t>3</a:t>
            </a:r>
            <a:r>
              <a:rPr lang="en-GB" dirty="0">
                <a:solidFill>
                  <a:schemeClr val="tx1"/>
                </a:solidFill>
              </a:rPr>
              <a:t>/s, as a line graph</a:t>
            </a: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chemeClr val="tx1"/>
                </a:solidFill>
              </a:rPr>
              <a:t>Peak flow</a:t>
            </a: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 rot="1689887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000" b="0" dirty="0">
                <a:solidFill>
                  <a:schemeClr val="tx1"/>
                </a:solidFill>
              </a:rPr>
              <a:t>Rising limb</a:t>
            </a: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 rot="3378051">
            <a:off x="4344988" y="242887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chemeClr val="tx1"/>
                </a:solidFill>
              </a:rPr>
              <a:t>Recession limb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2706688" y="647700"/>
            <a:ext cx="217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rgbClr val="990033"/>
                </a:solidFill>
              </a:rPr>
              <a:t>Basin lag time</a:t>
            </a:r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2971800" y="1143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9"/>
          <p:cNvSpPr>
            <a:spLocks/>
          </p:cNvSpPr>
          <p:nvPr/>
        </p:nvSpPr>
        <p:spPr bwMode="auto">
          <a:xfrm>
            <a:off x="3049588" y="3773488"/>
            <a:ext cx="3086100" cy="341312"/>
          </a:xfrm>
          <a:custGeom>
            <a:avLst/>
            <a:gdLst>
              <a:gd name="T0" fmla="*/ 0 w 1944"/>
              <a:gd name="T1" fmla="*/ 341312 h 215"/>
              <a:gd name="T2" fmla="*/ 1601788 w 1944"/>
              <a:gd name="T3" fmla="*/ 49212 h 215"/>
              <a:gd name="T4" fmla="*/ 2147888 w 1944"/>
              <a:gd name="T5" fmla="*/ 49212 h 215"/>
              <a:gd name="T6" fmla="*/ 2851150 w 1944"/>
              <a:gd name="T7" fmla="*/ 125412 h 215"/>
              <a:gd name="T8" fmla="*/ 3086100 w 1944"/>
              <a:gd name="T9" fmla="*/ 201612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44" h="215">
                <a:moveTo>
                  <a:pt x="0" y="215"/>
                </a:moveTo>
                <a:cubicBezTo>
                  <a:pt x="167" y="184"/>
                  <a:pt x="784" y="62"/>
                  <a:pt x="1009" y="31"/>
                </a:cubicBezTo>
                <a:cubicBezTo>
                  <a:pt x="1234" y="0"/>
                  <a:pt x="1222" y="23"/>
                  <a:pt x="1353" y="31"/>
                </a:cubicBezTo>
                <a:cubicBezTo>
                  <a:pt x="1485" y="39"/>
                  <a:pt x="1698" y="63"/>
                  <a:pt x="1796" y="79"/>
                </a:cubicBezTo>
                <a:cubicBezTo>
                  <a:pt x="1895" y="95"/>
                  <a:pt x="1919" y="119"/>
                  <a:pt x="1944" y="127"/>
                </a:cubicBezTo>
              </a:path>
            </a:pathLst>
          </a:custGeom>
          <a:noFill/>
          <a:ln w="28575" cap="flat" cmpd="sng">
            <a:solidFill>
              <a:srgbClr val="99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 autoUpdateAnimBg="0"/>
      <p:bldP spid="35" grpId="0" autoUpdateAnimBg="0"/>
      <p:bldP spid="36" grpId="0" animBg="1"/>
      <p:bldP spid="37" grpId="0" autoUpdateAnimBg="0"/>
      <p:bldP spid="40" grpId="0" animBg="1"/>
      <p:bldP spid="41" grpId="0" autoUpdateAnimBg="0"/>
      <p:bldP spid="42" grpId="0"/>
      <p:bldP spid="43" grpId="0" autoUpdateAnimBg="0"/>
      <p:bldP spid="44" grpId="0" autoUpdateAnimBg="0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u="sng" dirty="0" smtClean="0">
                <a:solidFill>
                  <a:schemeClr val="bg1"/>
                </a:solidFill>
              </a:rPr>
              <a:t>Key words associated with a flood hydrograph. </a:t>
            </a:r>
            <a:br>
              <a:rPr lang="en-GB" sz="3200" u="sng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(</a:t>
            </a:r>
            <a:r>
              <a:rPr lang="en-GB" sz="2400" dirty="0" smtClean="0">
                <a:solidFill>
                  <a:schemeClr val="bg1"/>
                </a:solidFill>
              </a:rPr>
              <a:t>You need to refer to these in exam questions about hydrographs)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31640"/>
            <a:ext cx="4320480" cy="4525963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Rising limb = 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Falling limb (recession) =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Lag time = 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Peak Flow = 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Base flow = 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70080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The normal discharge of the river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8376" y="285293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Maximum discharge in the river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8376" y="393305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The flood water falling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311" y="494116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The rising flood water in the river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2991" y="587727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The time difference between the peak rainfall and the peak discharge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55776" y="2276872"/>
            <a:ext cx="2016224" cy="2808312"/>
          </a:xfrm>
          <a:prstGeom prst="straightConnector1">
            <a:avLst/>
          </a:prstGeom>
          <a:ln w="76200" cmpd="sng">
            <a:solidFill>
              <a:schemeClr val="bg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23728" y="3429000"/>
            <a:ext cx="3600400" cy="504056"/>
          </a:xfrm>
          <a:prstGeom prst="straightConnector1">
            <a:avLst/>
          </a:prstGeom>
          <a:ln w="76200" cmpd="sng">
            <a:solidFill>
              <a:schemeClr val="bg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95736" y="4365104"/>
            <a:ext cx="2232248" cy="2016224"/>
          </a:xfrm>
          <a:prstGeom prst="straightConnector1">
            <a:avLst/>
          </a:prstGeom>
          <a:ln w="76200" cmpd="sng">
            <a:solidFill>
              <a:schemeClr val="bg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6" idx="2"/>
          </p:cNvCxnSpPr>
          <p:nvPr/>
        </p:nvCxnSpPr>
        <p:spPr>
          <a:xfrm flipV="1">
            <a:off x="2123728" y="3314601"/>
            <a:ext cx="4904928" cy="1986607"/>
          </a:xfrm>
          <a:prstGeom prst="straightConnector1">
            <a:avLst/>
          </a:prstGeom>
          <a:ln w="76200" cmpd="sng">
            <a:solidFill>
              <a:schemeClr val="bg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267744" y="2204864"/>
            <a:ext cx="2880320" cy="4074840"/>
          </a:xfrm>
          <a:prstGeom prst="straightConnector1">
            <a:avLst/>
          </a:prstGeom>
          <a:ln w="76200" cmpd="sng">
            <a:solidFill>
              <a:schemeClr val="bg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99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hydrograph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229600" cy="303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193958" y="3501008"/>
            <a:ext cx="3562350" cy="860425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GB" dirty="0">
                <a:solidFill>
                  <a:srgbClr val="000066"/>
                </a:solidFill>
              </a:rPr>
              <a:t>What affects the shape of a hydrograph?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50140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Short Lag time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975133" y="49785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Long Lag time</a:t>
            </a:r>
            <a:endParaRPr lang="en-GB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67223" y="4581128"/>
            <a:ext cx="246697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dirty="0">
                <a:solidFill>
                  <a:srgbClr val="000066"/>
                </a:solidFill>
              </a:rPr>
              <a:t>Geology and soil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164288" y="3697857"/>
            <a:ext cx="14493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dirty="0">
                <a:solidFill>
                  <a:srgbClr val="000066"/>
                </a:solidFill>
              </a:rPr>
              <a:t>Land use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54250" y="6021388"/>
            <a:ext cx="46355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dirty="0">
                <a:solidFill>
                  <a:srgbClr val="000066"/>
                </a:solidFill>
              </a:rPr>
              <a:t>Type and amount of precipitation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228184" y="4839270"/>
            <a:ext cx="2484438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dirty="0">
                <a:solidFill>
                  <a:srgbClr val="000066"/>
                </a:solidFill>
              </a:rPr>
              <a:t>Drainage density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1560" y="5321278"/>
            <a:ext cx="3871913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>
                <a:solidFill>
                  <a:srgbClr val="000066"/>
                </a:solidFill>
              </a:rPr>
              <a:t>Gradient of the valley sides</a:t>
            </a:r>
          </a:p>
        </p:txBody>
      </p:sp>
    </p:spTree>
    <p:extLst>
      <p:ext uri="{BB962C8B-B14F-4D97-AF65-F5344CB8AC3E}">
        <p14:creationId xmlns:p14="http://schemas.microsoft.com/office/powerpoint/2010/main" val="195516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www.thetimes.co.uk/tto/multimedia/archive/00496/144223784_flood_496144b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4283968" cy="335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news.images.itv.com/image/file/316433/article_img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/>
          <a:stretch/>
        </p:blipFill>
        <p:spPr bwMode="auto">
          <a:xfrm>
            <a:off x="0" y="3861048"/>
            <a:ext cx="4748006" cy="2708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files.stv.tv/imagebase/45/623x349/45590-heavy-rain-warning-over-risks-of-flooding-on-east-coast.jpg"/>
          <p:cNvPicPr/>
          <p:nvPr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2"/>
          <a:stretch/>
        </p:blipFill>
        <p:spPr bwMode="auto">
          <a:xfrm>
            <a:off x="4788024" y="0"/>
            <a:ext cx="4355976" cy="33569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http://upload.wikimedia.org/wikipedia/commons/2/2c/Rain_falling_%22steadily%22_on_the_River_Wey_at_Guildford_-_geograph.org.uk_-_1082845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97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373</Words>
  <Application>Microsoft Macintosh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River Discharge and Flood Hydrographs</vt:lpstr>
      <vt:lpstr>What is discharge?</vt:lpstr>
      <vt:lpstr>What would cause a rivers discharge to ……</vt:lpstr>
      <vt:lpstr>A flood/storm hydrograph</vt:lpstr>
      <vt:lpstr>A flood/storm hydrograph</vt:lpstr>
      <vt:lpstr>PowerPoint Presentation</vt:lpstr>
      <vt:lpstr>Key words associated with a flood hydrograph.  (You need to refer to these in exam questions about hydrographs)</vt:lpstr>
      <vt:lpstr>PowerPoint Presentation</vt:lpstr>
      <vt:lpstr>PowerPoint Presentation</vt:lpstr>
      <vt:lpstr>PowerPoint Presentation</vt:lpstr>
      <vt:lpstr>PowerPoint Presentation</vt:lpstr>
    </vt:vector>
  </TitlesOfParts>
  <Company>WATERHEAD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Discharge and Flood Hydrographs</dc:title>
  <dc:creator>User</dc:creator>
  <cp:lastModifiedBy>Richard Greaves</cp:lastModifiedBy>
  <cp:revision>40</cp:revision>
  <dcterms:created xsi:type="dcterms:W3CDTF">2012-02-22T12:27:24Z</dcterms:created>
  <dcterms:modified xsi:type="dcterms:W3CDTF">2015-10-09T01:38:48Z</dcterms:modified>
</cp:coreProperties>
</file>