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74" r:id="rId11"/>
    <p:sldId id="265" r:id="rId12"/>
    <p:sldId id="264" r:id="rId13"/>
    <p:sldId id="275" r:id="rId14"/>
    <p:sldId id="266" r:id="rId15"/>
    <p:sldId id="276" r:id="rId16"/>
    <p:sldId id="268" r:id="rId17"/>
    <p:sldId id="277" r:id="rId18"/>
    <p:sldId id="278" r:id="rId19"/>
    <p:sldId id="279" r:id="rId20"/>
    <p:sldId id="270" r:id="rId21"/>
    <p:sldId id="269" r:id="rId22"/>
    <p:sldId id="286" r:id="rId23"/>
    <p:sldId id="280" r:id="rId24"/>
    <p:sldId id="281" r:id="rId25"/>
    <p:sldId id="271" r:id="rId26"/>
    <p:sldId id="282" r:id="rId27"/>
    <p:sldId id="272" r:id="rId28"/>
    <p:sldId id="283" r:id="rId29"/>
    <p:sldId id="284" r:id="rId30"/>
    <p:sldId id="285" r:id="rId31"/>
    <p:sldId id="292" r:id="rId32"/>
    <p:sldId id="273" r:id="rId33"/>
    <p:sldId id="293" r:id="rId34"/>
    <p:sldId id="291" r:id="rId35"/>
    <p:sldId id="294" r:id="rId36"/>
    <p:sldId id="295" r:id="rId37"/>
    <p:sldId id="290" r:id="rId38"/>
    <p:sldId id="296" r:id="rId39"/>
    <p:sldId id="289" r:id="rId40"/>
    <p:sldId id="297" r:id="rId41"/>
    <p:sldId id="288" r:id="rId42"/>
    <p:sldId id="287" r:id="rId4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A3"/>
    <a:srgbClr val="FFCA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085A7-4A6D-4462-8A31-9CEB9352378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DFDC0-6D00-44BD-8E4B-DDB119990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314" name="Picture 2" descr="http://cdn.zmescience.com/wp-content/uploads/2012/11/global-warming2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1484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028" y="609600"/>
            <a:ext cx="911897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Stern Review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Commissioned by the UK Government 2005</a:t>
            </a:r>
          </a:p>
          <a:p>
            <a:pPr algn="ctr"/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major economic study</a:t>
            </a:r>
          </a:p>
          <a:p>
            <a:pPr algn="ctr"/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Conclusion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***** is the greatest challenge facing humankind</a:t>
            </a:r>
          </a:p>
          <a:p>
            <a:pPr algn="ctr"/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915400" cy="686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49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0"/>
            <a:ext cx="89375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953000" y="1524000"/>
            <a:ext cx="3962400" cy="403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0235995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438400"/>
            <a:ext cx="2209800" cy="220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0"/>
            <a:ext cx="7772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Changes in balance</a:t>
            </a:r>
          </a:p>
        </p:txBody>
      </p:sp>
      <p:sp>
        <p:nvSpPr>
          <p:cNvPr id="6" name="Oval 5"/>
          <p:cNvSpPr/>
          <p:nvPr/>
        </p:nvSpPr>
        <p:spPr>
          <a:xfrm>
            <a:off x="-1981200" y="0"/>
            <a:ext cx="3962400" cy="6858000"/>
          </a:xfrm>
          <a:prstGeom prst="ellipse">
            <a:avLst/>
          </a:prstGeom>
          <a:solidFill>
            <a:srgbClr val="FFFF00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295400" y="2133600"/>
            <a:ext cx="4495800" cy="2743200"/>
          </a:xfrm>
          <a:prstGeom prst="rightArrow">
            <a:avLst/>
          </a:prstGeom>
          <a:solidFill>
            <a:srgbClr val="FFCA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2895600"/>
            <a:ext cx="4038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Energy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5000" y="4495800"/>
            <a:ext cx="4419600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05000" y="5410200"/>
            <a:ext cx="777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Change in distance of earth orbit</a:t>
            </a:r>
          </a:p>
        </p:txBody>
      </p:sp>
    </p:spTree>
    <p:extLst>
      <p:ext uri="{BB962C8B-B14F-4D97-AF65-F5344CB8AC3E}">
        <p14:creationId xmlns:p14="http://schemas.microsoft.com/office/powerpoint/2010/main" xmlns="" val="23924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35995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52400"/>
            <a:ext cx="6477000" cy="6477000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flipV="1">
            <a:off x="2438400" y="2209800"/>
            <a:ext cx="3810000" cy="1905000"/>
          </a:xfrm>
          <a:prstGeom prst="curved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6237069"/>
            <a:ext cx="7772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Change in ocean circulation</a:t>
            </a:r>
          </a:p>
        </p:txBody>
      </p:sp>
      <p:sp>
        <p:nvSpPr>
          <p:cNvPr id="6" name="Oval 5"/>
          <p:cNvSpPr/>
          <p:nvPr/>
        </p:nvSpPr>
        <p:spPr>
          <a:xfrm>
            <a:off x="2362200" y="4419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39000" y="3886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2057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1371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2133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5000" y="3200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10400" y="1905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81800" y="0"/>
            <a:ext cx="228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Volcanic </a:t>
            </a: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eruptions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-0.00868 0.00278 -0.00451 0.00231 -0.01215 0.00231 L -0.08628 0.01852 L -0.11545 -0.0713 L -0.01215 -0.24352 C 0.0132 -0.23125 0.03837 -0.21852 0.06372 -0.20695 C 0.06823 -0.20486 0.07761 -0.20232 0.07761 -0.20232 C 0.08143 -0.19885 0.08612 -0.19722 0.08959 -0.19306 C 0.09237 -0.18982 0.0941 -0.18519 0.09653 -0.18148 C 0.09809 -0.17894 0.10174 -0.17454 0.10174 -0.17454 L 0.16893 -0.01366 L 0.10348 0.11967 L 0.01893 0.08287 L -4.16667E-6 3.7037E-6 Z " pathEditMode="relative" ptsTypes="fAAAfffffAAAAf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029" y="685800"/>
            <a:ext cx="911897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Causes of Climate Change</a:t>
            </a:r>
          </a:p>
          <a:p>
            <a:pPr algn="ctr"/>
            <a:endParaRPr 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Understanding Climate Change and the major contributors</a:t>
            </a:r>
            <a:endParaRPr 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9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Situation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(yes I will give you a copy of the slides)</a:t>
            </a:r>
            <a:endParaRPr lang="en-US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The earth is getting warmer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22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This is creating unexpected and severe changes to weather systems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These recent changes show increasing potential to have damaging consequences to human populations in certain areas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4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553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Situation</a:t>
            </a:r>
            <a:endPara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Global climate change is a natural and continuous occurrence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432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The earth has been warmer and cooler than it is today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Changes to energy from the sun, Earth orbit and the angle of Earth axis all produce climate change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4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553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Situation</a:t>
            </a:r>
            <a:endPara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Large scale economic activity contributes to atmospheric pollution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432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Human atmospheric pollution is now visual in many places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The economic growth of large NIC’s like China and India has massively increased global Greenhouse gas emissions 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4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553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Situation</a:t>
            </a:r>
            <a:endPara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Current climate change is faster than any previous examples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432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Human activity is responsible for this acceleration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Predictions for 2100 are that the global temperature will rise between 1.6 and 4.2 degrees C</a:t>
            </a:r>
            <a:endParaRPr lang="en-US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4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1897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IB Geography Core</a:t>
            </a:r>
          </a:p>
          <a:p>
            <a:pPr algn="ctr"/>
            <a:endParaRPr lang="en-US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Atmosphere &amp; Change</a:t>
            </a:r>
            <a:endParaRPr lang="en-US" sz="7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7500" t="10000" r="13750" b="5556"/>
          <a:stretch>
            <a:fillRect/>
          </a:stretch>
        </p:blipFill>
        <p:spPr bwMode="auto">
          <a:xfrm>
            <a:off x="0" y="656770"/>
            <a:ext cx="9144000" cy="551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84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Carbon dioxide</a:t>
            </a:r>
            <a:endPara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537249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Largest greenhouse gas </a:t>
            </a:r>
          </a:p>
          <a:p>
            <a:r>
              <a:rPr lang="en-US" sz="2800" dirty="0" smtClean="0"/>
              <a:t>in atmospheric quantity</a:t>
            </a:r>
          </a:p>
          <a:p>
            <a:endParaRPr lang="en-US" sz="2800" dirty="0" smtClean="0"/>
          </a:p>
          <a:p>
            <a:r>
              <a:rPr lang="en-US" sz="2800" dirty="0" smtClean="0"/>
              <a:t>Produced by burning </a:t>
            </a:r>
          </a:p>
          <a:p>
            <a:r>
              <a:rPr lang="en-US" sz="2800" dirty="0" smtClean="0"/>
              <a:t>fossil fuels (power, </a:t>
            </a:r>
          </a:p>
          <a:p>
            <a:r>
              <a:rPr lang="en-US" sz="2800" dirty="0" smtClean="0"/>
              <a:t>factories, vehicles, </a:t>
            </a:r>
          </a:p>
          <a:p>
            <a:r>
              <a:rPr lang="en-US" sz="2800" dirty="0" smtClean="0"/>
              <a:t>burning of forests, </a:t>
            </a:r>
          </a:p>
          <a:p>
            <a:r>
              <a:rPr lang="en-US" sz="2800" dirty="0" smtClean="0"/>
              <a:t>domestic use)</a:t>
            </a:r>
          </a:p>
          <a:p>
            <a:endParaRPr lang="en-US" sz="2800" dirty="0" smtClean="0"/>
          </a:p>
          <a:p>
            <a:r>
              <a:rPr lang="en-US" sz="2800" dirty="0" smtClean="0"/>
              <a:t>Growth rate doubled in</a:t>
            </a:r>
          </a:p>
          <a:p>
            <a:r>
              <a:rPr lang="en-US" sz="2800" dirty="0" smtClean="0"/>
              <a:t>2000-2010 compared to the 1990’s</a:t>
            </a:r>
            <a:endParaRPr lang="en-US" sz="2800" dirty="0"/>
          </a:p>
        </p:txBody>
      </p:sp>
      <p:pic>
        <p:nvPicPr>
          <p:cNvPr id="9218" name="Picture 2" descr="http://www.waikatoregion.govt.nz/PageFiles/426/motorvehicles1.jpg"/>
          <p:cNvPicPr>
            <a:picLocks noChangeAspect="1" noChangeArrowheads="1"/>
          </p:cNvPicPr>
          <p:nvPr/>
        </p:nvPicPr>
        <p:blipFill>
          <a:blip r:embed="rId2" cstate="print"/>
          <a:srcRect r="5613" b="9302"/>
          <a:stretch>
            <a:fillRect/>
          </a:stretch>
        </p:blipFill>
        <p:spPr bwMode="auto">
          <a:xfrm>
            <a:off x="3623973" y="1752600"/>
            <a:ext cx="5520028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8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Methane</a:t>
            </a:r>
            <a:endPara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95021"/>
            <a:ext cx="64203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Second most prevalent </a:t>
            </a:r>
          </a:p>
          <a:p>
            <a:r>
              <a:rPr lang="en-US" sz="2800" dirty="0" smtClean="0"/>
              <a:t>greenhouse gas</a:t>
            </a:r>
          </a:p>
          <a:p>
            <a:endParaRPr lang="en-US" sz="2800" dirty="0" smtClean="0"/>
          </a:p>
          <a:p>
            <a:r>
              <a:rPr lang="en-US" sz="2800" dirty="0" smtClean="0"/>
              <a:t>Release from decaying plant</a:t>
            </a:r>
          </a:p>
          <a:p>
            <a:r>
              <a:rPr lang="en-US" sz="2800" dirty="0" smtClean="0"/>
              <a:t>and animal remains (swamps, peat bogs, </a:t>
            </a:r>
          </a:p>
          <a:p>
            <a:r>
              <a:rPr lang="en-US" sz="2800" dirty="0" smtClean="0"/>
              <a:t>landfill sites). Farming is a big contributor </a:t>
            </a:r>
          </a:p>
          <a:p>
            <a:r>
              <a:rPr lang="en-US" sz="2800" dirty="0" smtClean="0"/>
              <a:t>(cattle and rice)</a:t>
            </a:r>
          </a:p>
          <a:p>
            <a:endParaRPr lang="en-US" sz="2800" dirty="0" smtClean="0"/>
          </a:p>
          <a:p>
            <a:r>
              <a:rPr lang="en-US" sz="2800" dirty="0" smtClean="0"/>
              <a:t>There are many bogs and former swamp </a:t>
            </a:r>
          </a:p>
          <a:p>
            <a:r>
              <a:rPr lang="en-US" sz="2800" dirty="0" smtClean="0"/>
              <a:t>areas trapped under ice in permafrost and </a:t>
            </a:r>
          </a:p>
          <a:p>
            <a:r>
              <a:rPr lang="en-US" sz="2800" dirty="0" smtClean="0"/>
              <a:t>Arctic areas which will release methane as</a:t>
            </a:r>
          </a:p>
          <a:p>
            <a:r>
              <a:rPr lang="en-US" sz="2800" dirty="0" smtClean="0"/>
              <a:t>they melt.</a:t>
            </a:r>
          </a:p>
        </p:txBody>
      </p:sp>
      <p:pic>
        <p:nvPicPr>
          <p:cNvPr id="37890" name="Picture 2" descr="http://static.ddmcdn.com/gif/methane-cow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236" y="0"/>
            <a:ext cx="4908764" cy="3276600"/>
          </a:xfrm>
          <a:prstGeom prst="rect">
            <a:avLst/>
          </a:prstGeom>
          <a:noFill/>
        </p:spPr>
      </p:pic>
      <p:pic>
        <p:nvPicPr>
          <p:cNvPr id="37892" name="Picture 4" descr="http://media.npr.org/assets/img/2012/02/16/methane_vert-f54a961215d3ebfce8a0ff2a8bb3b05655f6f68e-s6-c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0" y="3274127"/>
            <a:ext cx="2686050" cy="3583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Nitrous Oxides</a:t>
            </a:r>
            <a:endPara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843333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Nitrogen monoxide and Nitrogen dioxide</a:t>
            </a:r>
          </a:p>
          <a:p>
            <a:endParaRPr lang="en-US" sz="2800" dirty="0" smtClean="0"/>
          </a:p>
          <a:p>
            <a:r>
              <a:rPr lang="en-US" sz="2800" dirty="0" smtClean="0"/>
              <a:t>Another gas produced</a:t>
            </a:r>
          </a:p>
          <a:p>
            <a:r>
              <a:rPr lang="en-US" sz="2800" dirty="0" smtClean="0"/>
              <a:t>From burning fossil </a:t>
            </a:r>
          </a:p>
          <a:p>
            <a:r>
              <a:rPr lang="en-US" sz="2800" dirty="0" smtClean="0"/>
              <a:t>Fuels (mainly in power</a:t>
            </a:r>
          </a:p>
          <a:p>
            <a:r>
              <a:rPr lang="en-US" sz="2800" dirty="0" smtClean="0"/>
              <a:t>Stations, cars , </a:t>
            </a:r>
          </a:p>
          <a:p>
            <a:r>
              <a:rPr lang="en-US" sz="2800" dirty="0" err="1" smtClean="0"/>
              <a:t>fertiliser</a:t>
            </a:r>
            <a:r>
              <a:rPr lang="en-US" sz="2800" dirty="0" smtClean="0"/>
              <a:t> and burning</a:t>
            </a:r>
          </a:p>
          <a:p>
            <a:r>
              <a:rPr lang="en-US" sz="2800" dirty="0" smtClean="0"/>
              <a:t>Biomass.</a:t>
            </a:r>
          </a:p>
          <a:p>
            <a:endParaRPr lang="en-US" sz="2800" dirty="0" smtClean="0"/>
          </a:p>
          <a:p>
            <a:r>
              <a:rPr lang="en-US" sz="2800" dirty="0" smtClean="0"/>
              <a:t>Some success in </a:t>
            </a:r>
          </a:p>
          <a:p>
            <a:r>
              <a:rPr lang="en-US" sz="2800" dirty="0" smtClean="0"/>
              <a:t>reducing vehicle</a:t>
            </a:r>
          </a:p>
          <a:p>
            <a:r>
              <a:rPr lang="en-US" sz="2800" dirty="0" smtClean="0"/>
              <a:t>Emissions since the introduction of catalytic converters.  </a:t>
            </a:r>
          </a:p>
        </p:txBody>
      </p:sp>
      <p:pic>
        <p:nvPicPr>
          <p:cNvPr id="38914" name="Picture 2" descr="http://images.sciencedaily.com/2007/10/07101013120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133600"/>
            <a:ext cx="5715000" cy="380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9417" t="12926" r="14375" b="5556"/>
          <a:stretch>
            <a:fillRect/>
          </a:stretch>
        </p:blipFill>
        <p:spPr bwMode="auto">
          <a:xfrm>
            <a:off x="0" y="609600"/>
            <a:ext cx="9144000" cy="55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Chlorofluorocarbons</a:t>
            </a:r>
            <a:endPara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858889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CFC’s are synthetic chemicals that destroy the ozone layer</a:t>
            </a:r>
          </a:p>
          <a:p>
            <a:endParaRPr lang="en-US" sz="2800" dirty="0" smtClean="0"/>
          </a:p>
          <a:p>
            <a:r>
              <a:rPr lang="en-US" sz="2800" dirty="0" smtClean="0"/>
              <a:t>Released from aerosols, </a:t>
            </a:r>
          </a:p>
          <a:p>
            <a:r>
              <a:rPr lang="en-US" sz="2800" dirty="0" smtClean="0"/>
              <a:t>refrigerators, foam</a:t>
            </a:r>
          </a:p>
          <a:p>
            <a:r>
              <a:rPr lang="en-US" sz="2800" dirty="0" smtClean="0"/>
              <a:t>packaging and AC’s</a:t>
            </a:r>
          </a:p>
          <a:p>
            <a:endParaRPr lang="en-US" sz="2800" dirty="0" smtClean="0"/>
          </a:p>
          <a:p>
            <a:r>
              <a:rPr lang="en-US" sz="2800" dirty="0" smtClean="0"/>
              <a:t>International control </a:t>
            </a:r>
          </a:p>
          <a:p>
            <a:r>
              <a:rPr lang="en-US" sz="2800" dirty="0" smtClean="0"/>
              <a:t>agreements have reduce </a:t>
            </a:r>
          </a:p>
          <a:p>
            <a:r>
              <a:rPr lang="en-US" sz="2800" dirty="0" smtClean="0"/>
              <a:t>the amount of CFC’s being </a:t>
            </a:r>
          </a:p>
          <a:p>
            <a:r>
              <a:rPr lang="en-US" sz="2800" dirty="0" smtClean="0"/>
              <a:t>Released, but their lifetime</a:t>
            </a:r>
          </a:p>
          <a:p>
            <a:r>
              <a:rPr lang="en-US" sz="2800" dirty="0" smtClean="0"/>
              <a:t>Is 20 – 100 years so those already released into the </a:t>
            </a:r>
          </a:p>
          <a:p>
            <a:r>
              <a:rPr lang="en-US" sz="2800" dirty="0" smtClean="0"/>
              <a:t>Atmosphere will continue </a:t>
            </a:r>
            <a:r>
              <a:rPr lang="en-US" sz="2800" smtClean="0"/>
              <a:t>to damage for many years.</a:t>
            </a:r>
            <a:endParaRPr lang="en-US" sz="2800" dirty="0" smtClean="0"/>
          </a:p>
        </p:txBody>
      </p:sp>
      <p:pic>
        <p:nvPicPr>
          <p:cNvPr id="39938" name="Picture 2" descr="http://static.ddmcdn.com/gif/ozone-laye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195" y="2209800"/>
            <a:ext cx="5041805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1875" t="13333" r="13125" b="4444"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84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Ozone</a:t>
            </a:r>
            <a:endPara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34024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Good Ozone:</a:t>
            </a:r>
            <a:r>
              <a:rPr lang="en-US" sz="2800" dirty="0" smtClean="0"/>
              <a:t> Stratospheric Ozone (Natural occurring) protects </a:t>
            </a:r>
          </a:p>
          <a:p>
            <a:r>
              <a:rPr lang="en-US" sz="2800" dirty="0" smtClean="0"/>
              <a:t>the Earth from </a:t>
            </a:r>
          </a:p>
          <a:p>
            <a:r>
              <a:rPr lang="en-US" sz="2800" dirty="0" smtClean="0"/>
              <a:t>ultraviolet light</a:t>
            </a:r>
          </a:p>
          <a:p>
            <a:endParaRPr lang="en-US" sz="2800" dirty="0" smtClean="0"/>
          </a:p>
          <a:p>
            <a:r>
              <a:rPr lang="en-US" sz="2800" b="1" dirty="0" smtClean="0"/>
              <a:t>Bad Ozone: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Trophospheric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Ozone (Human </a:t>
            </a:r>
          </a:p>
          <a:p>
            <a:r>
              <a:rPr lang="en-US" sz="2800" dirty="0" smtClean="0"/>
              <a:t>produced) is a </a:t>
            </a:r>
          </a:p>
          <a:p>
            <a:r>
              <a:rPr lang="en-US" sz="2800" dirty="0" smtClean="0"/>
              <a:t>result of air pollution.</a:t>
            </a:r>
          </a:p>
          <a:p>
            <a:endParaRPr lang="en-US" sz="2800" dirty="0" smtClean="0"/>
          </a:p>
        </p:txBody>
      </p:sp>
      <p:pic>
        <p:nvPicPr>
          <p:cNvPr id="1026" name="Picture 2" descr="http://www.nc-climate.ncsu.edu/secc_edu/images/Ozon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933" y="1981200"/>
            <a:ext cx="5961068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Water </a:t>
            </a:r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Vapour</a:t>
            </a:r>
            <a:endPara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an example of </a:t>
            </a:r>
            <a:r>
              <a:rPr lang="en-US" sz="2400" b="1" dirty="0" smtClean="0"/>
              <a:t>positive feedback </a:t>
            </a:r>
            <a:r>
              <a:rPr lang="en-US" sz="2400" dirty="0" smtClean="0"/>
              <a:t>(which in this case is a bit of a negative for us!). Water </a:t>
            </a:r>
            <a:r>
              <a:rPr lang="en-US" sz="2400" dirty="0" err="1" smtClean="0"/>
              <a:t>vapour</a:t>
            </a:r>
            <a:r>
              <a:rPr lang="en-US" sz="2400" dirty="0" smtClean="0"/>
              <a:t> is not a pollutant,</a:t>
            </a:r>
          </a:p>
          <a:p>
            <a:r>
              <a:rPr lang="en-US" sz="2400" dirty="0" smtClean="0"/>
              <a:t>but it is a greenhouse gas.</a:t>
            </a:r>
            <a:endParaRPr lang="en-US" sz="900" dirty="0" smtClean="0"/>
          </a:p>
          <a:p>
            <a:endParaRPr lang="en-US" sz="900" dirty="0" smtClean="0"/>
          </a:p>
          <a:p>
            <a:r>
              <a:rPr lang="en-US" sz="2400" dirty="0" smtClean="0"/>
              <a:t>As the other greenhouse gasses work to increase the global temperature, the atmosphere becomes warmer </a:t>
            </a:r>
          </a:p>
          <a:p>
            <a:r>
              <a:rPr lang="en-US" sz="2400" dirty="0" smtClean="0"/>
              <a:t>and more moist. Meaning it can hold more water</a:t>
            </a:r>
          </a:p>
          <a:p>
            <a:r>
              <a:rPr lang="en-US" sz="2400" dirty="0" err="1" smtClean="0"/>
              <a:t>vapour</a:t>
            </a:r>
            <a:r>
              <a:rPr lang="en-US" sz="2400" dirty="0" smtClean="0"/>
              <a:t>.  This positive feedback (one thing </a:t>
            </a:r>
          </a:p>
          <a:p>
            <a:r>
              <a:rPr lang="en-US" sz="2400" dirty="0" smtClean="0"/>
              <a:t>increases because another increases) means that</a:t>
            </a:r>
          </a:p>
          <a:p>
            <a:r>
              <a:rPr lang="en-US" sz="2400" dirty="0" smtClean="0"/>
              <a:t>water </a:t>
            </a:r>
            <a:r>
              <a:rPr lang="en-US" sz="2400" dirty="0" err="1" smtClean="0"/>
              <a:t>vapour</a:t>
            </a:r>
            <a:r>
              <a:rPr lang="en-US" sz="2400" dirty="0" smtClean="0"/>
              <a:t> can double any increases in </a:t>
            </a:r>
          </a:p>
          <a:p>
            <a:r>
              <a:rPr lang="en-US" sz="2400" dirty="0" smtClean="0"/>
              <a:t>warming.</a:t>
            </a:r>
            <a:endParaRPr lang="en-US" sz="900" dirty="0" smtClean="0"/>
          </a:p>
          <a:p>
            <a:endParaRPr lang="en-US" sz="900" dirty="0" smtClean="0"/>
          </a:p>
          <a:p>
            <a:r>
              <a:rPr lang="en-US" sz="2400" dirty="0" smtClean="0"/>
              <a:t>Water </a:t>
            </a:r>
            <a:r>
              <a:rPr lang="en-US" sz="2400" dirty="0" err="1" smtClean="0"/>
              <a:t>Vapour</a:t>
            </a:r>
            <a:r>
              <a:rPr lang="en-US" sz="2400" dirty="0" smtClean="0"/>
              <a:t> also creates more clouds which </a:t>
            </a:r>
          </a:p>
          <a:p>
            <a:r>
              <a:rPr lang="en-US" sz="2400" dirty="0" smtClean="0"/>
              <a:t>can increase positive feedback by trapping in the </a:t>
            </a:r>
          </a:p>
          <a:p>
            <a:r>
              <a:rPr lang="en-US" sz="2400" dirty="0" smtClean="0"/>
              <a:t>outgoing </a:t>
            </a:r>
            <a:r>
              <a:rPr lang="en-US" sz="2400" dirty="0" err="1" smtClean="0"/>
              <a:t>longwave</a:t>
            </a:r>
            <a:r>
              <a:rPr lang="en-US" sz="2400" dirty="0" smtClean="0"/>
              <a:t> radiation, this will increase temperatures even more. But it can also reduce temperature increase if clouds block </a:t>
            </a:r>
            <a:r>
              <a:rPr lang="en-US" sz="2400" dirty="0" err="1" smtClean="0"/>
              <a:t>insolation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1986" name="Picture 2" descr="http://upload.wikimedia.org/wikipedia/commons/thumb/2/21/St_Johns_Fog.jpg/250px-St_Johns_F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225" y="1752600"/>
            <a:ext cx="2974775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29" y="2133600"/>
            <a:ext cx="91189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Climate Change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29" y="4191000"/>
            <a:ext cx="91189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do we think we know?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6889"/>
            <a:ext cx="9145706" cy="5728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3125" t="14444" r="12500" b="5556"/>
          <a:stretch>
            <a:fillRect/>
          </a:stretch>
        </p:blipFill>
        <p:spPr bwMode="auto">
          <a:xfrm>
            <a:off x="76200" y="914400"/>
            <a:ext cx="9067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Questions</a:t>
            </a:r>
            <a:endParaRPr 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828800"/>
            <a:ext cx="4343400" cy="48936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200" dirty="0" smtClean="0"/>
              <a:t>Draw a diagram to explain positive and negative feedback to global</a:t>
            </a:r>
          </a:p>
          <a:p>
            <a:pPr marL="457200" indent="-457200"/>
            <a:r>
              <a:rPr lang="en-US" sz="1200" dirty="0" smtClean="0"/>
              <a:t>temperature rise using water </a:t>
            </a:r>
            <a:r>
              <a:rPr lang="en-US" sz="1200" dirty="0" err="1" smtClean="0"/>
              <a:t>vapour</a:t>
            </a:r>
            <a:r>
              <a:rPr lang="en-US" sz="1200" dirty="0" smtClean="0"/>
              <a:t> as an example</a:t>
            </a:r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352800" y="0"/>
            <a:ext cx="5791200" cy="1754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 smtClean="0"/>
              <a:t>Carbon dioxide levels had been stable in the atmosphere at around 280ppm (parts per</a:t>
            </a:r>
          </a:p>
          <a:p>
            <a:pPr marL="457200" indent="-457200"/>
            <a:r>
              <a:rPr lang="en-US" sz="1200" dirty="0" smtClean="0"/>
              <a:t>million) for thousands of years. After 1860 this began rising and is currently in excess of</a:t>
            </a:r>
          </a:p>
          <a:p>
            <a:pPr marL="457200" indent="-457200"/>
            <a:r>
              <a:rPr lang="en-US" sz="1200" dirty="0" smtClean="0"/>
              <a:t>375ppm. What has caused this?</a:t>
            </a:r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14600" y="3810000"/>
            <a:ext cx="2133600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 smtClean="0"/>
              <a:t>Identify 3 major ways in</a:t>
            </a:r>
          </a:p>
          <a:p>
            <a:pPr marL="457200" indent="-457200"/>
            <a:r>
              <a:rPr lang="en-US" sz="1200" dirty="0" smtClean="0"/>
              <a:t>which humans</a:t>
            </a:r>
          </a:p>
          <a:p>
            <a:pPr marL="457200" indent="-457200"/>
            <a:r>
              <a:rPr lang="en-US" sz="1200" dirty="0" smtClean="0"/>
              <a:t>contribute greenhouse</a:t>
            </a:r>
          </a:p>
          <a:p>
            <a:pPr marL="457200" indent="-457200"/>
            <a:r>
              <a:rPr lang="en-US" sz="1200" dirty="0" smtClean="0"/>
              <a:t>gases to the</a:t>
            </a:r>
          </a:p>
          <a:p>
            <a:pPr marL="457200" indent="-457200"/>
            <a:r>
              <a:rPr lang="en-US" sz="1200" dirty="0" smtClean="0"/>
              <a:t>atmosphere.</a:t>
            </a:r>
          </a:p>
          <a:p>
            <a:pPr marL="457200" indent="-457200"/>
            <a:r>
              <a:rPr lang="en-US" sz="1200" dirty="0" smtClean="0"/>
              <a:t>1)</a:t>
            </a:r>
          </a:p>
          <a:p>
            <a:pPr marL="457200" indent="-457200"/>
            <a:endParaRPr lang="en-US" sz="1200" dirty="0" smtClean="0"/>
          </a:p>
          <a:p>
            <a:pPr marL="457200" indent="-457200"/>
            <a:r>
              <a:rPr lang="en-US" sz="1200" dirty="0" smtClean="0"/>
              <a:t>2)</a:t>
            </a:r>
          </a:p>
          <a:p>
            <a:pPr marL="457200" indent="-457200"/>
            <a:endParaRPr lang="en-US" sz="1200" dirty="0" smtClean="0"/>
          </a:p>
          <a:p>
            <a:pPr marL="457200" indent="-457200"/>
            <a:r>
              <a:rPr lang="en-US" sz="1200" dirty="0" smtClean="0"/>
              <a:t>3)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048000"/>
            <a:ext cx="2362200" cy="267765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 smtClean="0"/>
              <a:t>China and the USA are the largest</a:t>
            </a:r>
          </a:p>
          <a:p>
            <a:pPr marL="457200" indent="-457200"/>
            <a:r>
              <a:rPr lang="en-US" sz="1200" dirty="0" smtClean="0"/>
              <a:t>producers of greenhouse gases,</a:t>
            </a:r>
          </a:p>
          <a:p>
            <a:pPr marL="457200" indent="-457200"/>
            <a:r>
              <a:rPr lang="en-US" sz="1200" dirty="0" smtClean="0"/>
              <a:t>identify 5 other significant</a:t>
            </a:r>
          </a:p>
          <a:p>
            <a:pPr marL="457200" indent="-457200"/>
            <a:r>
              <a:rPr lang="en-US" sz="1200" dirty="0" smtClean="0"/>
              <a:t>countries or regions</a:t>
            </a:r>
          </a:p>
          <a:p>
            <a:pPr marL="457200" indent="-457200"/>
            <a:r>
              <a:rPr lang="en-US" sz="1200" dirty="0" smtClean="0"/>
              <a:t>1)</a:t>
            </a:r>
          </a:p>
          <a:p>
            <a:pPr marL="457200" indent="-457200"/>
            <a:endParaRPr lang="en-US" sz="1200" dirty="0" smtClean="0"/>
          </a:p>
          <a:p>
            <a:pPr marL="457200" indent="-457200"/>
            <a:r>
              <a:rPr lang="en-US" sz="1200" dirty="0" smtClean="0"/>
              <a:t>2)</a:t>
            </a:r>
          </a:p>
          <a:p>
            <a:pPr marL="457200" indent="-457200"/>
            <a:endParaRPr lang="en-US" sz="1200" dirty="0" smtClean="0"/>
          </a:p>
          <a:p>
            <a:pPr marL="457200" indent="-457200"/>
            <a:r>
              <a:rPr lang="en-US" sz="1200" dirty="0" smtClean="0"/>
              <a:t>3)</a:t>
            </a:r>
          </a:p>
          <a:p>
            <a:pPr marL="457200" indent="-457200"/>
            <a:endParaRPr lang="en-US" sz="1200" dirty="0" smtClean="0"/>
          </a:p>
          <a:p>
            <a:pPr marL="457200" indent="-457200"/>
            <a:r>
              <a:rPr lang="en-US" sz="1200" dirty="0" smtClean="0"/>
              <a:t>4)</a:t>
            </a:r>
          </a:p>
          <a:p>
            <a:pPr marL="457200" indent="-457200"/>
            <a:endParaRPr lang="en-US" sz="1200" dirty="0" smtClean="0"/>
          </a:p>
          <a:p>
            <a:pPr marL="457200" indent="-457200"/>
            <a:r>
              <a:rPr lang="en-US" sz="1200" dirty="0" smtClean="0"/>
              <a:t>5)</a:t>
            </a:r>
          </a:p>
          <a:p>
            <a:pPr marL="457200" indent="-457200"/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3124200" cy="212365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 smtClean="0"/>
              <a:t>China is the largest producer of greenhouse</a:t>
            </a:r>
          </a:p>
          <a:p>
            <a:pPr marL="457200" indent="-457200"/>
            <a:r>
              <a:rPr lang="en-US" sz="1200" dirty="0" smtClean="0"/>
              <a:t>gases how could you argue that the USA has a</a:t>
            </a:r>
          </a:p>
          <a:p>
            <a:pPr marL="457200" indent="-457200"/>
            <a:r>
              <a:rPr lang="en-US" sz="1200" dirty="0" smtClean="0"/>
              <a:t>higher relative impact on the environment.</a:t>
            </a:r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5867400"/>
            <a:ext cx="4572000" cy="9541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 smtClean="0"/>
              <a:t>Why is relative CFC production so high in middle eastern countries?</a:t>
            </a:r>
            <a:endParaRPr lang="en-US" sz="1100" dirty="0" smtClean="0"/>
          </a:p>
          <a:p>
            <a:pPr marL="457200" indent="-457200"/>
            <a:endParaRPr lang="en-US" sz="1100" dirty="0" smtClean="0"/>
          </a:p>
          <a:p>
            <a:pPr marL="457200" indent="-457200"/>
            <a:endParaRPr lang="en-US" sz="1100" dirty="0" smtClean="0"/>
          </a:p>
          <a:p>
            <a:pPr marL="457200" indent="-457200"/>
            <a:endParaRPr lang="en-US" sz="1100" dirty="0" smtClean="0"/>
          </a:p>
          <a:p>
            <a:pPr marL="457200" indent="-457200"/>
            <a:endParaRPr lang="en-US" sz="11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76600" y="1828800"/>
            <a:ext cx="1371600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 smtClean="0"/>
              <a:t>Which region of</a:t>
            </a:r>
          </a:p>
          <a:p>
            <a:pPr marL="457200" indent="-457200"/>
            <a:r>
              <a:rPr lang="en-US" sz="1200" dirty="0" smtClean="0"/>
              <a:t>the world has</a:t>
            </a:r>
          </a:p>
          <a:p>
            <a:pPr marL="457200" indent="-457200"/>
            <a:r>
              <a:rPr lang="en-US" sz="1200" dirty="0" smtClean="0"/>
              <a:t>been the most</a:t>
            </a:r>
          </a:p>
          <a:p>
            <a:pPr marL="457200" indent="-457200"/>
            <a:r>
              <a:rPr lang="en-US" sz="1200" dirty="0" smtClean="0"/>
              <a:t>successful in </a:t>
            </a:r>
          </a:p>
          <a:p>
            <a:pPr marL="457200" indent="-457200"/>
            <a:r>
              <a:rPr lang="en-US" sz="1200" dirty="0" smtClean="0"/>
              <a:t>limiting or </a:t>
            </a:r>
          </a:p>
          <a:p>
            <a:pPr marL="457200" indent="-457200"/>
            <a:r>
              <a:rPr lang="en-US" sz="1200" dirty="0" smtClean="0"/>
              <a:t>reducing carbon</a:t>
            </a:r>
          </a:p>
          <a:p>
            <a:pPr marL="457200" indent="-457200"/>
            <a:r>
              <a:rPr lang="en-US" sz="1200" dirty="0" smtClean="0"/>
              <a:t>Emissions</a:t>
            </a:r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  <a:p>
            <a:pPr marL="457200" indent="-457200"/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>
          <a:xfrm rot="17276039">
            <a:off x="2599103" y="3083031"/>
            <a:ext cx="481813" cy="5281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1758874"/>
              </a:avLst>
            </a:prstTxWarp>
            <a:spAutoFit/>
          </a:bodyPr>
          <a:lstStyle/>
          <a:p>
            <a:pPr algn="ctr"/>
            <a: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love Geo</a:t>
            </a:r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029" y="685800"/>
            <a:ext cx="9118971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Consequences of Climate Change</a:t>
            </a:r>
          </a:p>
          <a:p>
            <a:pPr algn="ctr"/>
            <a:endParaRPr 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9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33024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Environmental Consequences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Use the text books as a framework for research (minimal research is needed, the main focus is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the thought process required for you to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conceptualise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the issue). Produce a diagrammatic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representation of your issue. You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can produce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a flow diagram, system diagram or any graphic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representation.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 smtClean="0"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It MUST be only 1 page/screen maximum.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 smtClean="0"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It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s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hould include some writing/annotation but text should not be the main component.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 smtClean="0"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Concentrate on 1) What is the issue, 2) How does it happen 3) What are the impacts.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 smtClean="0"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Use data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Avoid overlapping (e.g. melting ice caps + rising sea levels) so make sure you check the </a:t>
            </a:r>
            <a:r>
              <a:rPr lang="en-US" altLang="zh-TW" dirty="0" smtClean="0">
                <a:latin typeface="Calibri" pitchFamily="34" charset="0"/>
                <a:ea typeface="PMingLiU" pitchFamily="18" charset="-120"/>
                <a:cs typeface="Times New Roman" pitchFamily="18" charset="0"/>
              </a:rPr>
              <a:t>book 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 smtClean="0">
                <a:latin typeface="Calibri" pitchFamily="34" charset="0"/>
                <a:ea typeface="PMingLiU" pitchFamily="18" charset="-120"/>
                <a:cs typeface="Times New Roman" pitchFamily="18" charset="0"/>
              </a:rPr>
              <a:t>fi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nd</a:t>
            </a:r>
            <a:r>
              <a:rPr kumimoji="0" lang="en-US" altLang="zh-TW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 out the similar consequences and avoid repeating what someone else is working 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Times New Roman" pitchFamily="18" charset="0"/>
              </a:rPr>
              <a:t>You will present your completed image and explain it to the class.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 smtClean="0">
              <a:latin typeface="Calibri" pitchFamily="34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Consequences are; 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Global temperature variations and 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heatwaves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 (Kelvin), Rising sea levels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(Jodie), 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Increasing acidity in oceans (Henry), Melting ice caps and glaciers (Nina), Thawing peat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Bogs (Bernhard), El Nino (Jasmine), Growth of the tropical belt (Shannon), Changing patterns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Rainfall (</a:t>
            </a: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Sion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), Declining crop yields (Diego), Impact on wildlife (Henry)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PMingLiU" pitchFamily="18" charset="-120"/>
                <a:cs typeface="Calibri" pitchFamily="34" charset="0"/>
              </a:rPr>
              <a:t>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029" y="1828800"/>
            <a:ext cx="911897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Responses to 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Climate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81000"/>
            <a:ext cx="91189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way response</a:t>
            </a:r>
            <a:endParaRPr lang="en-US" sz="9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687901"/>
            <a:ext cx="355637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Reduce the causes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of greenhouse gas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emissions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7629" y="3687901"/>
            <a:ext cx="355637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Prepare for the consequences of significant climate change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9" idx="2"/>
            <a:endCxn id="4" idx="0"/>
          </p:cNvCxnSpPr>
          <p:nvPr/>
        </p:nvCxnSpPr>
        <p:spPr>
          <a:xfrm flipH="1">
            <a:off x="1778186" y="1950660"/>
            <a:ext cx="2781300" cy="17372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9" idx="2"/>
            <a:endCxn id="5" idx="0"/>
          </p:cNvCxnSpPr>
          <p:nvPr/>
        </p:nvCxnSpPr>
        <p:spPr>
          <a:xfrm>
            <a:off x="4559486" y="1950660"/>
            <a:ext cx="2806329" cy="173724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2842958" y="4624643"/>
            <a:ext cx="35563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Sustainability</a:t>
            </a:r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5" idx="1"/>
            <a:endCxn id="13" idx="2"/>
          </p:cNvCxnSpPr>
          <p:nvPr/>
        </p:nvCxnSpPr>
        <p:spPr>
          <a:xfrm flipH="1">
            <a:off x="4975087" y="4965174"/>
            <a:ext cx="612542" cy="134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0"/>
          </p:cNvCxnSpPr>
          <p:nvPr/>
        </p:nvCxnSpPr>
        <p:spPr>
          <a:xfrm>
            <a:off x="3505200" y="4953000"/>
            <a:ext cx="762001" cy="255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18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Government Legislation</a:t>
            </a:r>
            <a:endParaRPr lang="en-US" sz="5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905000"/>
            <a:ext cx="41148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UK intends to be the first country to set legally binding targets in order to reduce Co2 emissions by 60% by 2050</a:t>
            </a:r>
          </a:p>
          <a:p>
            <a:pPr algn="ctr"/>
            <a:endParaRPr lang="en-US" sz="24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Achieved through 5 year carbon budgets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1524000"/>
            <a:ext cx="4114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ideas include;</a:t>
            </a:r>
          </a:p>
          <a:p>
            <a:pPr algn="ctr"/>
            <a:endParaRPr lang="en-US" sz="24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Significant investment in new public transport systems</a:t>
            </a:r>
          </a:p>
          <a:p>
            <a:pPr algn="ctr"/>
            <a:endParaRPr lang="en-US" sz="24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Converting more public transport systems to electric</a:t>
            </a:r>
          </a:p>
          <a:p>
            <a:pPr algn="ctr"/>
            <a:endParaRPr lang="en-US" sz="24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Halt airport expansion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5562600"/>
            <a:ext cx="4114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29" y="0"/>
            <a:ext cx="9118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Community Energy</a:t>
            </a:r>
            <a:endParaRPr lang="en-US" sz="5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4114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 scale electrical generation units (for example wind turbines and solar panels) in new building developments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95800" y="1295400"/>
            <a:ext cx="4648200" cy="5562600"/>
            <a:chOff x="5715000" y="1600200"/>
            <a:chExt cx="3429000" cy="4267200"/>
          </a:xfrm>
        </p:grpSpPr>
        <p:pic>
          <p:nvPicPr>
            <p:cNvPr id="1026" name="Picture 2" descr="http://www.transitionnetwork.org/sites/default/files/uploaded/u5857/RoughGuideToCommunityEnergy.JPG"/>
            <p:cNvPicPr>
              <a:picLocks noChangeAspect="1" noChangeArrowheads="1"/>
            </p:cNvPicPr>
            <p:nvPr/>
          </p:nvPicPr>
          <p:blipFill>
            <a:blip r:embed="rId2" cstate="print"/>
            <a:srcRect l="5825" r="6796" b="20285"/>
            <a:stretch>
              <a:fillRect/>
            </a:stretch>
          </p:blipFill>
          <p:spPr bwMode="auto">
            <a:xfrm>
              <a:off x="5715000" y="1600200"/>
              <a:ext cx="3429000" cy="42672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715000" y="1600200"/>
              <a:ext cx="457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4191000"/>
            <a:ext cx="4114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Reduce inefficiency – a lot of energy is lost through transmission</a:t>
            </a:r>
          </a:p>
        </p:txBody>
      </p:sp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447800"/>
            <a:ext cx="4114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 term sustained change in the average global climate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29" y="0"/>
            <a:ext cx="9118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Glossary Challenge</a:t>
            </a:r>
            <a:endParaRPr lang="en-US" sz="5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990600"/>
            <a:ext cx="65532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property of the Earth’s atmosphere by which long wavelength heat rays from the earths surface are trapped or reflected back by the atmosphere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066800"/>
            <a:ext cx="65532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Results from human activities which increase the concentration of naturally occurring greenhouse gases and leads to global warming and climate change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1143000"/>
            <a:ext cx="6553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increase in the average temperature of the Earth’s near surface air in the  20</a:t>
            </a:r>
            <a:r>
              <a:rPr lang="en-US" sz="4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early 21</a:t>
            </a:r>
            <a:r>
              <a:rPr lang="en-US" sz="4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Centuries and its projected continuation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1600200"/>
            <a:ext cx="6553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point at which the damage caused to global systems by climate change becomes irreversible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1524000"/>
            <a:ext cx="6553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heat energy from the sun consisting of the visible spectrum together with ultraviolet and infrared rays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1828800"/>
            <a:ext cx="6553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balance between incoming solar radiation and outgoing solar radiation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2514600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transfer of heat by contact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2286000"/>
            <a:ext cx="6553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transfer of heat by the movement of a gas or a liquid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2438400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Change in state from liquid into </a:t>
            </a:r>
            <a:r>
              <a:rPr lang="en-US" sz="48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vapour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2667000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Change in state from gas to a liquid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0" y="1981200"/>
            <a:ext cx="6553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proportion of surface radiation that is reflected by a particular body or surface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5400" y="1066800"/>
            <a:ext cx="65532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worldwide decline of the intensity of the sunlight reaching the Earth’s surface, caused by particulate air pollution and natural events (e.g. volcanic ash)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1600" y="1524000"/>
            <a:ext cx="6553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 increasing amount of sunlight reaching the Earth’s surface, caused by an intensification of solar radiation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0" y="1600200"/>
            <a:ext cx="6553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thick layer of ice covering extensive regions of the world, notably Antarctica and Greenland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5400" y="2057400"/>
            <a:ext cx="6553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Human produced ozone, a result of air pollution in the lowest layer of the atmosphere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0" y="2286000"/>
            <a:ext cx="6553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 an increase in one phenomenon results in the increase of another.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0" y="1828800"/>
            <a:ext cx="6553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Energy produced close to the point of consumption to avoid loss during transmission</a:t>
            </a:r>
          </a:p>
        </p:txBody>
      </p:sp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1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1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1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1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1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1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1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1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1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1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1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18971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Climate Change is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 externality associated with greenhouse gas emissions. </a:t>
            </a:r>
          </a:p>
          <a:p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 has costs for those who do not produce these emissions.</a:t>
            </a:r>
          </a:p>
          <a:p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Strong immediate action can reduce the worst impacts</a:t>
            </a:r>
          </a:p>
          <a:p>
            <a:endParaRPr lang="en-US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economic cost of not acting would be larger than the cost associated with early responses.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61157"/>
            <a:ext cx="41148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 term sustained change in the average global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climate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Climate Change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29" y="0"/>
            <a:ext cx="9118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Glossary </a:t>
            </a:r>
            <a:r>
              <a:rPr lang="en-US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Challenge - Answers</a:t>
            </a:r>
            <a:endParaRPr lang="en-US" sz="5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property of the Earth’s atmosphere by which long wavelength heat rays from the earths surface are trapped or reflected back by the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atmosphere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Natural greenhouse effect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62000"/>
            <a:ext cx="85344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Results from human activities which increase the concentration of naturally occurring greenhouse gases and leads to global warming and climate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Enhanced greenhouse effect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856357"/>
            <a:ext cx="65532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increase in the average temperature of the Earth’s near surface air in the  20</a:t>
            </a:r>
            <a:r>
              <a:rPr lang="en-US" sz="4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early 21</a:t>
            </a:r>
            <a:r>
              <a:rPr lang="en-US" sz="4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Centuries and its projected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continuation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warming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828800"/>
            <a:ext cx="6553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point at which the damage caused to global systems by climate change becomes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irreversible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Tipping point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295400"/>
            <a:ext cx="6553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heat energy from the sun consisting of the visible spectrum together with ultraviolet and infrared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rays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Insolation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1905000"/>
            <a:ext cx="6553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balance between incoming solar radiation and outgoing solar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radiation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Energy balance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2438400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transfer of heat by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contact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Conduction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1770757"/>
            <a:ext cx="6553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transfer of heat by the movement of a gas or a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liquid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Convection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2590800"/>
            <a:ext cx="6553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Change in state from liquid into </a:t>
            </a:r>
            <a:r>
              <a:rPr lang="en-US" sz="4800" b="1" dirty="0" err="1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vapour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Evaporation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1999357"/>
            <a:ext cx="6553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Change in state from gas to a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liquid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Condensation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1618357"/>
            <a:ext cx="6553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proportion of surface radiation that is reflected by a particular body or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surface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Albedo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856357"/>
            <a:ext cx="65532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worldwide decline of the intensity of the sunlight reaching the Earth’s surface, caused by particulate air pollution and natural events (e.g. volcanic ash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dimming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389757"/>
            <a:ext cx="6553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 increasing amount of sunlight reaching the Earth’s surface, caused by an intensification of solar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radiation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brightening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1008757"/>
            <a:ext cx="6553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thick layer of ice covering extensive regions of the world, notably Antarctica and Greenland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Ice Sheet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1524000"/>
            <a:ext cx="6553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Human produced ozone, a result of air pollution in the lowest layer of the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atmosphere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US" sz="4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Tropospheric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Ozone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1923157"/>
            <a:ext cx="6553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 an increase in one phenomenon results in the increase of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another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Positive feedback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8800" y="1313557"/>
            <a:ext cx="6553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Energy produced close to the point of consumption to avoid loss during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transmission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Community Energy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1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1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1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1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1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1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1" dur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1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1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1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1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1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7"/>
          <a:ext cx="4572000" cy="68579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2765"/>
                <a:gridCol w="3579635"/>
                <a:gridCol w="609600"/>
              </a:tblGrid>
              <a:tr h="36094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Answer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0" y="7"/>
          <a:ext cx="4572000" cy="68579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2765"/>
                <a:gridCol w="3579635"/>
                <a:gridCol w="609600"/>
              </a:tblGrid>
              <a:tr h="36094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Answer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609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51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18971" cy="6186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Key Messages from the Stern Review (p142)</a:t>
            </a:r>
          </a:p>
          <a:p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What is the potential rise in global temperature?</a:t>
            </a:r>
          </a:p>
          <a:p>
            <a:endParaRPr lang="en-US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When will the greenhouse gas levels reach double their pre-industrial levels?</a:t>
            </a:r>
            <a:endParaRPr lang="en-US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What could happen by 2100?</a:t>
            </a:r>
          </a:p>
          <a:p>
            <a:endParaRPr lang="en-US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How might the impacts be magnified?</a:t>
            </a:r>
          </a:p>
          <a:p>
            <a:endParaRPr lang="en-US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What could be the impacts to the water cycle?</a:t>
            </a:r>
          </a:p>
          <a:p>
            <a:endParaRPr lang="en-US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What could happen if the Greenland or West Antarctic ice sheets melt?</a:t>
            </a:r>
          </a:p>
          <a:p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7467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Questions we need to consider…</a:t>
            </a:r>
            <a:endParaRPr lang="en-US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209800"/>
            <a:ext cx="8001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does the atmosphere function?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affects the balance of our atmosphere?</a:t>
            </a:r>
          </a:p>
          <a:p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are the causes and consequences of global climate change?</a:t>
            </a:r>
          </a:p>
          <a:p>
            <a:endParaRPr lang="en-US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953000" y="1524000"/>
            <a:ext cx="3962400" cy="403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200235995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438400"/>
            <a:ext cx="2209800" cy="220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0"/>
            <a:ext cx="7772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Atmospheric System</a:t>
            </a:r>
            <a:endParaRPr lang="en-US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-1981200" y="0"/>
            <a:ext cx="3962400" cy="6858000"/>
          </a:xfrm>
          <a:prstGeom prst="ellipse">
            <a:avLst/>
          </a:prstGeom>
          <a:solidFill>
            <a:srgbClr val="FFFF00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295400" y="2133600"/>
            <a:ext cx="4495800" cy="2743200"/>
          </a:xfrm>
          <a:prstGeom prst="rightArrow">
            <a:avLst/>
          </a:prstGeom>
          <a:solidFill>
            <a:srgbClr val="FFCA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6381750" y="2686050"/>
            <a:ext cx="1104900" cy="304800"/>
          </a:xfrm>
          <a:prstGeom prst="rightArrow">
            <a:avLst/>
          </a:prstGeom>
          <a:solidFill>
            <a:srgbClr val="FFCA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091442">
            <a:off x="4206085" y="4406274"/>
            <a:ext cx="2890257" cy="16739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2895600"/>
            <a:ext cx="4038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Energy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6166366" y="2672834"/>
            <a:ext cx="1447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Energy</a:t>
            </a:r>
          </a:p>
        </p:txBody>
      </p:sp>
      <p:sp>
        <p:nvSpPr>
          <p:cNvPr id="12" name="Rectangle 11"/>
          <p:cNvSpPr/>
          <p:nvPr/>
        </p:nvSpPr>
        <p:spPr>
          <a:xfrm rot="18912462">
            <a:off x="4666594" y="4521066"/>
            <a:ext cx="23356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Albedo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915400" cy="686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35995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990600"/>
            <a:ext cx="5181600" cy="5181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-1678" y="2362200"/>
            <a:ext cx="3811678" cy="2743200"/>
          </a:xfrm>
          <a:prstGeom prst="rightArrow">
            <a:avLst/>
          </a:prstGeom>
          <a:solidFill>
            <a:srgbClr val="FFCA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6200000">
            <a:off x="5676062" y="572338"/>
            <a:ext cx="1334338" cy="64686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5752262" y="5867400"/>
            <a:ext cx="1334338" cy="64686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2" idx="1"/>
          </p:cNvCxnSpPr>
          <p:nvPr/>
        </p:nvCxnSpPr>
        <p:spPr>
          <a:xfrm rot="10800000" flipH="1">
            <a:off x="3810000" y="1447800"/>
            <a:ext cx="2286000" cy="2133600"/>
          </a:xfrm>
          <a:prstGeom prst="curvedConnector3">
            <a:avLst>
              <a:gd name="adj1" fmla="val 54939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3962400" y="3733800"/>
            <a:ext cx="2438400" cy="17526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-1863" y="3276600"/>
            <a:ext cx="3581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</a:t>
            </a:r>
            <a:r>
              <a:rPr lang="en-US" sz="1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coming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sol</a:t>
            </a:r>
            <a:r>
              <a:rPr lang="en-US" sz="1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arradi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ation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429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Curious?</a:t>
            </a:r>
            <a:endParaRPr lang="en-US" sz="6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3276600"/>
            <a:ext cx="3343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ENERGY INPUT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609600"/>
            <a:ext cx="19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ENERGY LOSS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5943600"/>
            <a:ext cx="19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ENERGY LOSS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1860</Words>
  <Application>Microsoft Office PowerPoint</Application>
  <PresentationFormat>On-screen Show (4:3)</PresentationFormat>
  <Paragraphs>352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Charles Greaves</dc:creator>
  <cp:lastModifiedBy>Valued Acer Customer</cp:lastModifiedBy>
  <cp:revision>78</cp:revision>
  <dcterms:created xsi:type="dcterms:W3CDTF">2006-08-16T00:00:00Z</dcterms:created>
  <dcterms:modified xsi:type="dcterms:W3CDTF">2013-01-15T00:28:02Z</dcterms:modified>
</cp:coreProperties>
</file>