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67" r:id="rId16"/>
    <p:sldId id="270" r:id="rId17"/>
    <p:sldId id="276" r:id="rId18"/>
    <p:sldId id="277" r:id="rId19"/>
    <p:sldId id="279" r:id="rId20"/>
    <p:sldId id="278" r:id="rId21"/>
    <p:sldId id="285" r:id="rId22"/>
    <p:sldId id="271" r:id="rId23"/>
    <p:sldId id="280" r:id="rId24"/>
    <p:sldId id="281" r:id="rId25"/>
    <p:sldId id="282" r:id="rId26"/>
    <p:sldId id="283" r:id="rId27"/>
    <p:sldId id="284" r:id="rId28"/>
    <p:sldId id="286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8360-F607-437A-ABDC-6B7917194907}" type="datetimeFigureOut">
              <a:rPr lang="en-US" smtClean="0"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E04A-60D8-4B77-9B25-204ACE19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13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4600" y="0"/>
            <a:ext cx="28194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Q: Where will you find manufacturing and transportation and utility industries in New York?</a:t>
            </a:r>
          </a:p>
          <a:p>
            <a:pPr algn="ctr"/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Write a prediction based on the 5 boroughs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www.michellehenry.fr/fiveboros.jpg"/>
          <p:cNvPicPr>
            <a:picLocks noChangeAspect="1" noChangeArrowheads="1"/>
          </p:cNvPicPr>
          <p:nvPr/>
        </p:nvPicPr>
        <p:blipFill>
          <a:blip r:embed="rId2" cstate="print"/>
          <a:srcRect l="9910" t="7286" r="9910" b="22769"/>
          <a:stretch>
            <a:fillRect/>
          </a:stretch>
        </p:blipFill>
        <p:spPr bwMode="auto">
          <a:xfrm>
            <a:off x="-1" y="0"/>
            <a:ext cx="63579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richard.greaves\Downloads\photo (13).JPG"/>
          <p:cNvPicPr>
            <a:picLocks noChangeAspect="1" noChangeArrowheads="1"/>
          </p:cNvPicPr>
          <p:nvPr/>
        </p:nvPicPr>
        <p:blipFill>
          <a:blip r:embed="rId2" cstate="print"/>
          <a:srcRect l="13437" t="6250" r="11563" b="8750"/>
          <a:stretch>
            <a:fillRect/>
          </a:stretch>
        </p:blipFill>
        <p:spPr bwMode="auto">
          <a:xfrm rot="5400000">
            <a:off x="1283970" y="514350"/>
            <a:ext cx="68580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Central Business District (CBD)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is the CBD?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905000"/>
            <a:ext cx="6705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 commercial and economic core of the city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 “heart” of the city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The most accessible area to public transportation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Clustering's of similar businesses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Characteristics of the CBD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4" name="Picture 4" descr="http://farm8.staticflickr.com/7091/7220314126_73c393af72_z.jpg"/>
          <p:cNvPicPr>
            <a:picLocks noChangeAspect="1" noChangeArrowheads="1"/>
          </p:cNvPicPr>
          <p:nvPr/>
        </p:nvPicPr>
        <p:blipFill>
          <a:blip r:embed="rId2" cstate="print"/>
          <a:srcRect l="11250" r="18750"/>
          <a:stretch>
            <a:fillRect/>
          </a:stretch>
        </p:blipFill>
        <p:spPr bwMode="auto">
          <a:xfrm>
            <a:off x="0" y="838200"/>
            <a:ext cx="4578455" cy="4343400"/>
          </a:xfrm>
          <a:prstGeom prst="rect">
            <a:avLst/>
          </a:prstGeom>
          <a:noFill/>
        </p:spPr>
      </p:pic>
      <p:pic>
        <p:nvPicPr>
          <p:cNvPr id="5126" name="Picture 6" descr="http://thyblackman.com/wp-content/uploads/2013/06/inner-city.jpg"/>
          <p:cNvPicPr>
            <a:picLocks noChangeAspect="1" noChangeArrowheads="1"/>
          </p:cNvPicPr>
          <p:nvPr/>
        </p:nvPicPr>
        <p:blipFill>
          <a:blip r:embed="rId3" cstate="print"/>
          <a:srcRect l="14091" r="15909"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-architect.co.uk/images/jpgs/architects/inner_city_arts_ch08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Characteristics of the CBD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5694" t="16667" r="7639" b="26852"/>
          <a:stretch>
            <a:fillRect/>
          </a:stretch>
        </p:blipFill>
        <p:spPr bwMode="auto">
          <a:xfrm>
            <a:off x="29980" y="1066800"/>
            <a:ext cx="911402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Characteristics of the CBD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Characteristics of the CBD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2774" name="Picture 6" descr="http://media.cmgdigital.com/shared/img/photos/2012/12/10/e2/10/br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34786"/>
            <a:ext cx="6858000" cy="612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Characteristics of the CBD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6866" name="Picture 2" descr="http://blog.clearrisk.com/wp-content/uploads/2011/10/Risk-Management-Services-Insu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572000" cy="3185160"/>
          </a:xfrm>
          <a:prstGeom prst="rect">
            <a:avLst/>
          </a:prstGeom>
          <a:noFill/>
        </p:spPr>
      </p:pic>
      <p:pic>
        <p:nvPicPr>
          <p:cNvPr id="36868" name="Picture 4" descr="http://www.kaplansocialmedia.com/wp-content/uploads/2012/03/manufactur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825082"/>
            <a:ext cx="4572000" cy="503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Characteristics of the CBD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842" name="Picture 2" descr="http://www.distrohome.com/wp-content/uploads/2012/07/taipei-101-mall-800x600.jpg"/>
          <p:cNvPicPr>
            <a:picLocks noChangeAspect="1" noChangeArrowheads="1"/>
          </p:cNvPicPr>
          <p:nvPr/>
        </p:nvPicPr>
        <p:blipFill>
          <a:blip r:embed="rId2" cstate="print"/>
          <a:srcRect l="11765" r="11667"/>
          <a:stretch>
            <a:fillRect/>
          </a:stretch>
        </p:blipFill>
        <p:spPr bwMode="auto">
          <a:xfrm>
            <a:off x="0" y="1066799"/>
            <a:ext cx="4823212" cy="4724401"/>
          </a:xfrm>
          <a:prstGeom prst="rect">
            <a:avLst/>
          </a:prstGeom>
          <a:noFill/>
        </p:spPr>
      </p:pic>
      <p:pic>
        <p:nvPicPr>
          <p:cNvPr id="35846" name="Picture 6" descr="http://upload.wikimedia.org/wikipedia/commons/4/4f/Shilin_Night_Market_16,_Dec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14400"/>
            <a:ext cx="42672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Characteristics of the CBD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3794" name="Picture 2" descr="http://upload.wikimedia.org/wikipedia/commons/1/14/Toysrus_Us.jpg"/>
          <p:cNvPicPr>
            <a:picLocks noChangeAspect="1" noChangeArrowheads="1"/>
          </p:cNvPicPr>
          <p:nvPr/>
        </p:nvPicPr>
        <p:blipFill>
          <a:blip r:embed="rId2" cstate="print"/>
          <a:srcRect l="8215" t="27273" r="15800" b="14286"/>
          <a:stretch>
            <a:fillRect/>
          </a:stretch>
        </p:blipFill>
        <p:spPr bwMode="auto">
          <a:xfrm>
            <a:off x="2895600" y="4038600"/>
            <a:ext cx="4343400" cy="2641257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c/c1/Grimsby_B_and_Q_-_geograph.org.uk_-_15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51015" cy="1981200"/>
          </a:xfrm>
          <a:prstGeom prst="rect">
            <a:avLst/>
          </a:prstGeom>
          <a:noFill/>
        </p:spPr>
      </p:pic>
      <p:pic>
        <p:nvPicPr>
          <p:cNvPr id="33800" name="Picture 8" descr="http://www.internationalsupermarketnews.com/wp-content/uploads/2011/09/Carrefour-Pla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762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ople.hofstra.edu/geotrans/eng/ch6en/conc6en/img/burg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4930"/>
            <a:ext cx="9144001" cy="57230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Burgess Concentric Zone model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Characteristics of the CBD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4820" name="Picture 4" descr="http://www.spicemarketlondon.co.uk/files/d689e955e56ae6200ff9b8ead3907c3a_full_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480914" cy="2819400"/>
          </a:xfrm>
          <a:prstGeom prst="rect">
            <a:avLst/>
          </a:prstGeom>
          <a:noFill/>
        </p:spPr>
      </p:pic>
      <p:pic>
        <p:nvPicPr>
          <p:cNvPr id="34818" name="Picture 2" descr="http://upload.wikimedia.org/wikipedia/commons/thumb/a/a3/Oden_shop_by_sweetien_in_Taipei,_Taiwan.jpg/800px-Oden_shop_by_sweetien_in_Taipei,_Taiwan.jpg"/>
          <p:cNvPicPr>
            <a:picLocks noChangeAspect="1" noChangeArrowheads="1"/>
          </p:cNvPicPr>
          <p:nvPr/>
        </p:nvPicPr>
        <p:blipFill>
          <a:blip r:embed="rId3" cstate="print"/>
          <a:srcRect l="11957"/>
          <a:stretch>
            <a:fillRect/>
          </a:stretch>
        </p:blipFill>
        <p:spPr bwMode="auto">
          <a:xfrm>
            <a:off x="4581939" y="2971800"/>
            <a:ext cx="456206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Characteristics of the CBD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3010" name="Picture 2" descr="http://static.guim.co.uk/sys-images/Guardian/Pix/pictures/2010/8/1/1280686620547/Commuters-on-London-Bridg-006.jpg"/>
          <p:cNvPicPr>
            <a:picLocks noChangeAspect="1" noChangeArrowheads="1"/>
          </p:cNvPicPr>
          <p:nvPr/>
        </p:nvPicPr>
        <p:blipFill>
          <a:blip r:embed="rId2" cstate="print"/>
          <a:srcRect l="6667" r="5000"/>
          <a:stretch>
            <a:fillRect/>
          </a:stretch>
        </p:blipFill>
        <p:spPr bwMode="auto">
          <a:xfrm>
            <a:off x="-1" y="1066800"/>
            <a:ext cx="4599517" cy="3124200"/>
          </a:xfrm>
          <a:prstGeom prst="rect">
            <a:avLst/>
          </a:prstGeom>
          <a:noFill/>
        </p:spPr>
      </p:pic>
      <p:pic>
        <p:nvPicPr>
          <p:cNvPr id="43012" name="Picture 4" descr="http://4.bp.blogspot.com/_VEUL9uubNtA/TTyBP2jRd6I/AAAAAAAAAb4/NFce1TzW9bo/s1600/Empty+Streets+012311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 is the CBD of Hong Kong?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Screen Shot 2016-03-07 at 10.3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753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 is the CBD of Hong Kong?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Screen Shot 2016-03-07 at 10.37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400800" cy="2901971"/>
          </a:xfrm>
          <a:prstGeom prst="rect">
            <a:avLst/>
          </a:prstGeom>
        </p:spPr>
      </p:pic>
      <p:pic>
        <p:nvPicPr>
          <p:cNvPr id="5" name="Picture 4" descr="Screen Shot 2016-03-07 at 10.38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91000"/>
            <a:ext cx="6400800" cy="255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 is the CBD of Hong Kong?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Screen Shot 2016-03-07 at 10.4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66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 is the CBD of Hong Kong?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10895"/>
            <a:ext cx="8153400" cy="604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there more than one CBD?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00"/>
            <a:ext cx="914400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makes a CBD change?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6600" y="2438400"/>
            <a:ext cx="25908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Characteristics of a CBD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00800" y="1181100"/>
            <a:ext cx="13716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high land rent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00800" y="2857500"/>
            <a:ext cx="1371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Crowding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324600" y="4572000"/>
            <a:ext cx="152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Huge competition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429000" y="4572000"/>
            <a:ext cx="2133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City </a:t>
            </a:r>
            <a:r>
              <a:rPr lang="en-US" dirty="0" err="1" smtClean="0"/>
              <a:t>centres</a:t>
            </a:r>
            <a:r>
              <a:rPr lang="en-US" dirty="0" smtClean="0"/>
              <a:t>: dirty and unsafe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66800" y="4572000"/>
            <a:ext cx="152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Expensive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6800" y="2857500"/>
            <a:ext cx="152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Expensive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724400" y="1143000"/>
            <a:ext cx="1371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Congestion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19400" y="1181100"/>
            <a:ext cx="13716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Lack of space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143000" y="1181100"/>
            <a:ext cx="13716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 access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8674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Q: Using the factors above, select an example business type and write a short suggestion of an area of a city where the business could locate if it chose to move out of the CBD of a city. You need to justify your answer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businesses just choose where to locate?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6600" y="2438400"/>
            <a:ext cx="25908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 do governments affect CBD’s?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019300" y="1104900"/>
            <a:ext cx="13716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Urban Planning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562600" y="1066800"/>
            <a:ext cx="13716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 taxes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48400" y="2819400"/>
            <a:ext cx="16002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 infrastructure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62600" y="4648200"/>
            <a:ext cx="14478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 breaks and incentives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866900" y="4648200"/>
            <a:ext cx="152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“Green belt” protection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6800" y="2857500"/>
            <a:ext cx="152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Success in attracting business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8674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Q: Using the factors above, imagine you are a government attempting to develop the CBD area. How could you make each of these factors work in your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favour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Create a CBD trend line for the Reading case study and add in the main features for each time zone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2857500"/>
            <a:ext cx="152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1970’s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48200" y="2857500"/>
            <a:ext cx="152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1970 – 1990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239000" y="2857500"/>
            <a:ext cx="15240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1990 - 2010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9270029">
            <a:off x="2359008" y="4065300"/>
            <a:ext cx="1676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1242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Time Zone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19600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Status of CBD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42337"/>
            <a:ext cx="1828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Main developments/ trends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44958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4495800"/>
            <a:ext cx="1447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ight Arrow 11"/>
          <p:cNvSpPr/>
          <p:nvPr/>
        </p:nvSpPr>
        <p:spPr>
          <a:xfrm rot="3387990">
            <a:off x="4031865" y="4269956"/>
            <a:ext cx="1676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19800" y="4267200"/>
            <a:ext cx="16764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Status Quo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38200" y="3886200"/>
            <a:ext cx="800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0" y="5638800"/>
            <a:ext cx="800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5791200"/>
            <a:ext cx="2831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e.g. New shopping centers </a:t>
            </a:r>
          </a:p>
          <a:p>
            <a:r>
              <a:rPr lang="en-US" sz="1600" dirty="0" smtClean="0"/>
              <a:t>built outside of the town centre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eography.learnontheinternet.co.uk/images/urban/burge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46" y="914400"/>
            <a:ext cx="9166746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bc.co.uk/schools/gcsebitesize/geography/images/set_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5625"/>
            <a:ext cx="9144000" cy="53423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49525" y="0"/>
            <a:ext cx="5715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Hoyt Sector model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b/b1/Ulma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rsbstaff.ednet.ns.ca/mcfadden/GGS12/Urbanization%20Unit/theories_urban_structure_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934200" cy="6838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5486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Q: Compare the location of industry in each of the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land use models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087940"/>
            <a:ext cx="5486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Q: Account for the changes in the location in industry shown by the models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4038600"/>
            <a:ext cx="54864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Q: Do you think any of these models are applicable to today’s cities? If so, give examples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Which industries would we find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cities?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2895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Highly technical jobs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828800"/>
            <a:ext cx="2743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Fashion &amp; clothing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1828800"/>
            <a:ext cx="2057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Newspapers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28600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228600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286000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034135"/>
            <a:ext cx="2895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Port based industries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4034135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Weight gaining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4034135"/>
            <a:ext cx="243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Labour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intensive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4491335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4491335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4491335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 are cities attractive for industry?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28800"/>
            <a:ext cx="2895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Large manufacturing bases in a country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981200"/>
            <a:ext cx="2743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Large Markets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2057400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Innovation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662535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2662535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662535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038600"/>
            <a:ext cx="1371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Fashion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4034135"/>
            <a:ext cx="2362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High population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4034135"/>
            <a:ext cx="243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Range of people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4491335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4491335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4491335"/>
            <a:ext cx="990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Why?</a:t>
            </a:r>
            <a:endParaRPr lang="en-US" sz="2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473</Words>
  <Application>Microsoft Macintosh PowerPoint</Application>
  <PresentationFormat>On-screen Show (4:3)</PresentationFormat>
  <Paragraphs>93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Charles Greaves</dc:creator>
  <cp:lastModifiedBy>Richard Greaves</cp:lastModifiedBy>
  <cp:revision>48</cp:revision>
  <cp:lastPrinted>2016-03-10T01:19:50Z</cp:lastPrinted>
  <dcterms:created xsi:type="dcterms:W3CDTF">2006-08-16T00:00:00Z</dcterms:created>
  <dcterms:modified xsi:type="dcterms:W3CDTF">2016-03-10T02:25:03Z</dcterms:modified>
</cp:coreProperties>
</file>