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30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752600"/>
            <a:ext cx="914400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50800"/>
                <a:solidFill>
                  <a:srgbClr val="FF0000"/>
                </a:solidFill>
                <a:effectLst/>
                <a:latin typeface="Stencil" pitchFamily="82" charset="0"/>
              </a:rPr>
              <a:t>Hazards &amp; Disasters, Risk &amp; Response</a:t>
            </a:r>
            <a:endParaRPr lang="en-US" sz="8000" b="1" cap="none" spc="0" dirty="0">
              <a:ln w="50800"/>
              <a:solidFill>
                <a:srgbClr val="FF0000"/>
              </a:solidFill>
              <a:effectLst/>
              <a:latin typeface="Stencil" pitchFamily="8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25908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50800"/>
                <a:solidFill>
                  <a:srgbClr val="FFFF00"/>
                </a:solidFill>
                <a:effectLst/>
                <a:latin typeface="Stencil" pitchFamily="82" charset="0"/>
              </a:rPr>
              <a:t>Fieldwork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50800"/>
                <a:solidFill>
                  <a:srgbClr val="FFFF00"/>
                </a:solidFill>
                <a:effectLst/>
                <a:latin typeface="Stencil" pitchFamily="82" charset="0"/>
              </a:rPr>
              <a:t>Types of Hazard</a:t>
            </a:r>
            <a:endParaRPr lang="en-US" sz="7200" b="1" cap="none" spc="0" dirty="0">
              <a:ln w="50800"/>
              <a:solidFill>
                <a:srgbClr val="FFFF00"/>
              </a:solidFill>
              <a:effectLst/>
              <a:latin typeface="Stencil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143000"/>
            <a:ext cx="2895600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3200" cap="none" spc="0" dirty="0" smtClean="0">
                <a:ln w="50800"/>
                <a:solidFill>
                  <a:srgbClr val="FFFF00"/>
                </a:solidFill>
                <a:effectLst/>
                <a:latin typeface="Stencil" pitchFamily="82" charset="0"/>
              </a:rPr>
              <a:t>Erosion</a:t>
            </a:r>
          </a:p>
          <a:p>
            <a:r>
              <a:rPr lang="en-US" sz="3200" dirty="0" smtClean="0">
                <a:ln w="50800"/>
                <a:solidFill>
                  <a:srgbClr val="FFFF00"/>
                </a:solidFill>
                <a:latin typeface="Stencil" pitchFamily="82" charset="0"/>
              </a:rPr>
              <a:t>Droughts</a:t>
            </a:r>
          </a:p>
          <a:p>
            <a:r>
              <a:rPr lang="en-US" sz="3200" dirty="0" smtClean="0">
                <a:ln w="50800"/>
                <a:solidFill>
                  <a:srgbClr val="FFFF00"/>
                </a:solidFill>
                <a:latin typeface="Stencil" pitchFamily="82" charset="0"/>
              </a:rPr>
              <a:t>Fires</a:t>
            </a:r>
          </a:p>
          <a:p>
            <a:r>
              <a:rPr lang="en-US" sz="3200" dirty="0" smtClean="0">
                <a:ln w="50800"/>
                <a:solidFill>
                  <a:srgbClr val="FFFF00"/>
                </a:solidFill>
                <a:latin typeface="Stencil" pitchFamily="82" charset="0"/>
              </a:rPr>
              <a:t>C, H, T</a:t>
            </a:r>
          </a:p>
          <a:p>
            <a:r>
              <a:rPr lang="en-US" sz="3200" dirty="0" smtClean="0">
                <a:ln w="50800"/>
                <a:solidFill>
                  <a:srgbClr val="FFFF00"/>
                </a:solidFill>
                <a:latin typeface="Stencil" pitchFamily="82" charset="0"/>
              </a:rPr>
              <a:t>Tsunami</a:t>
            </a:r>
          </a:p>
          <a:p>
            <a:r>
              <a:rPr lang="en-US" sz="3200" cap="none" spc="0" dirty="0" smtClean="0">
                <a:ln w="50800"/>
                <a:solidFill>
                  <a:srgbClr val="FFFF00"/>
                </a:solidFill>
                <a:effectLst/>
                <a:latin typeface="Stencil" pitchFamily="82" charset="0"/>
              </a:rPr>
              <a:t>Floods</a:t>
            </a:r>
          </a:p>
          <a:p>
            <a:r>
              <a:rPr lang="en-US" sz="3200" cap="none" spc="0" dirty="0" smtClean="0">
                <a:ln w="50800"/>
                <a:solidFill>
                  <a:srgbClr val="FFFF00"/>
                </a:solidFill>
                <a:effectLst/>
                <a:latin typeface="Stencil" pitchFamily="82" charset="0"/>
              </a:rPr>
              <a:t>Frost</a:t>
            </a:r>
          </a:p>
          <a:p>
            <a:r>
              <a:rPr lang="en-US" sz="3200" dirty="0" smtClean="0">
                <a:ln w="50800"/>
                <a:solidFill>
                  <a:srgbClr val="FFFF00"/>
                </a:solidFill>
                <a:latin typeface="Stencil" pitchFamily="82" charset="0"/>
              </a:rPr>
              <a:t>Hail</a:t>
            </a:r>
          </a:p>
          <a:p>
            <a:r>
              <a:rPr lang="en-US" sz="3200" cap="none" spc="0" dirty="0" err="1" smtClean="0">
                <a:ln w="50800"/>
                <a:solidFill>
                  <a:srgbClr val="FFFF00"/>
                </a:solidFill>
                <a:effectLst/>
                <a:latin typeface="Stencil" pitchFamily="82" charset="0"/>
              </a:rPr>
              <a:t>Heatwave</a:t>
            </a:r>
            <a:endParaRPr lang="en-US" sz="3200" cap="none" spc="0" dirty="0" smtClean="0">
              <a:ln w="50800"/>
              <a:solidFill>
                <a:srgbClr val="FFFF00"/>
              </a:solidFill>
              <a:effectLst/>
              <a:latin typeface="Stencil" pitchFamily="82" charset="0"/>
            </a:endParaRPr>
          </a:p>
          <a:p>
            <a:r>
              <a:rPr lang="en-US" sz="3200" dirty="0" smtClean="0">
                <a:ln w="50800"/>
                <a:solidFill>
                  <a:srgbClr val="FFFF00"/>
                </a:solidFill>
                <a:latin typeface="Stencil" pitchFamily="82" charset="0"/>
              </a:rPr>
              <a:t>Infestation</a:t>
            </a:r>
          </a:p>
          <a:p>
            <a:r>
              <a:rPr lang="en-US" sz="3200" dirty="0" smtClean="0">
                <a:ln w="50800"/>
                <a:solidFill>
                  <a:srgbClr val="FFFF00"/>
                </a:solidFill>
                <a:latin typeface="Stencil" pitchFamily="82" charset="0"/>
              </a:rPr>
              <a:t>Snow &amp; Ice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0" y="1143000"/>
            <a:ext cx="6096000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3200" dirty="0" smtClean="0">
                <a:ln w="50800"/>
                <a:solidFill>
                  <a:srgbClr val="FFFF00"/>
                </a:solidFill>
                <a:latin typeface="Stencil" pitchFamily="82" charset="0"/>
              </a:rPr>
              <a:t>Lightning</a:t>
            </a:r>
          </a:p>
          <a:p>
            <a:r>
              <a:rPr lang="en-US" sz="3200" cap="none" spc="0" dirty="0" smtClean="0">
                <a:ln w="50800"/>
                <a:solidFill>
                  <a:srgbClr val="FFFF00"/>
                </a:solidFill>
                <a:effectLst/>
                <a:latin typeface="Stencil" pitchFamily="82" charset="0"/>
              </a:rPr>
              <a:t>Tornadoes</a:t>
            </a:r>
          </a:p>
          <a:p>
            <a:r>
              <a:rPr lang="en-US" sz="3200" dirty="0" smtClean="0">
                <a:ln w="50800"/>
                <a:solidFill>
                  <a:srgbClr val="FFFF00"/>
                </a:solidFill>
                <a:latin typeface="Stencil" pitchFamily="82" charset="0"/>
              </a:rPr>
              <a:t>Landslides</a:t>
            </a:r>
          </a:p>
          <a:p>
            <a:r>
              <a:rPr lang="en-US" sz="3200" dirty="0" smtClean="0">
                <a:ln w="50800"/>
                <a:solidFill>
                  <a:srgbClr val="FFFF00"/>
                </a:solidFill>
                <a:latin typeface="Stencil" pitchFamily="82" charset="0"/>
              </a:rPr>
              <a:t>Earthquake</a:t>
            </a:r>
          </a:p>
          <a:p>
            <a:r>
              <a:rPr lang="en-US" sz="3200" dirty="0" smtClean="0">
                <a:ln w="50800"/>
                <a:solidFill>
                  <a:srgbClr val="FFFF00"/>
                </a:solidFill>
                <a:latin typeface="Stencil" pitchFamily="82" charset="0"/>
              </a:rPr>
              <a:t>Avalanche</a:t>
            </a:r>
          </a:p>
          <a:p>
            <a:r>
              <a:rPr lang="en-US" sz="3200" cap="none" spc="0" dirty="0" smtClean="0">
                <a:ln w="50800"/>
                <a:solidFill>
                  <a:srgbClr val="FFFF00"/>
                </a:solidFill>
                <a:effectLst/>
                <a:latin typeface="Stencil" pitchFamily="82" charset="0"/>
              </a:rPr>
              <a:t>Shifting sand</a:t>
            </a:r>
          </a:p>
          <a:p>
            <a:r>
              <a:rPr lang="en-US" sz="3200" dirty="0" smtClean="0">
                <a:ln w="50800"/>
                <a:solidFill>
                  <a:srgbClr val="FFFF00"/>
                </a:solidFill>
                <a:latin typeface="Stencil" pitchFamily="82" charset="0"/>
              </a:rPr>
              <a:t>Fungal diseases</a:t>
            </a:r>
          </a:p>
          <a:p>
            <a:r>
              <a:rPr lang="en-US" sz="3200" cap="none" spc="0" dirty="0" smtClean="0">
                <a:ln w="50800"/>
                <a:solidFill>
                  <a:srgbClr val="FFFF00"/>
                </a:solidFill>
                <a:effectLst/>
                <a:latin typeface="Stencil" pitchFamily="82" charset="0"/>
              </a:rPr>
              <a:t>Volcanic eruption</a:t>
            </a:r>
          </a:p>
          <a:p>
            <a:r>
              <a:rPr lang="en-US" sz="3200" cap="none" spc="0" dirty="0" smtClean="0">
                <a:ln w="50800"/>
                <a:solidFill>
                  <a:srgbClr val="FFFF00"/>
                </a:solidFill>
                <a:effectLst/>
                <a:latin typeface="Stencil" pitchFamily="82" charset="0"/>
              </a:rPr>
              <a:t>Poisonous plants</a:t>
            </a:r>
          </a:p>
          <a:p>
            <a:r>
              <a:rPr lang="en-US" sz="3200" dirty="0" smtClean="0">
                <a:ln w="50800"/>
                <a:solidFill>
                  <a:srgbClr val="FFFF00"/>
                </a:solidFill>
                <a:latin typeface="Stencil" pitchFamily="82" charset="0"/>
              </a:rPr>
              <a:t>Bacterial &amp; viral diseases</a:t>
            </a:r>
          </a:p>
          <a:p>
            <a:r>
              <a:rPr lang="en-US" sz="3200" cap="none" spc="0" dirty="0" smtClean="0">
                <a:ln w="50800"/>
                <a:solidFill>
                  <a:srgbClr val="FFFF00"/>
                </a:solidFill>
                <a:effectLst/>
                <a:latin typeface="Stencil" pitchFamily="82" charset="0"/>
              </a:rPr>
              <a:t>Venomous Animal Bites</a:t>
            </a:r>
            <a:endParaRPr lang="en-US" sz="3200" cap="none" spc="0" dirty="0">
              <a:ln w="50800"/>
              <a:solidFill>
                <a:srgbClr val="FFFF00"/>
              </a:solidFill>
              <a:effectLst/>
              <a:latin typeface="Stencil" pitchFamily="8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1447800"/>
            <a:ext cx="914400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50800"/>
                <a:solidFill>
                  <a:srgbClr val="FFFF00"/>
                </a:solidFill>
                <a:effectLst/>
                <a:latin typeface="Stencil" pitchFamily="82" charset="0"/>
              </a:rPr>
              <a:t>4 Studies </a:t>
            </a:r>
          </a:p>
          <a:p>
            <a:pPr algn="ctr"/>
            <a:r>
              <a:rPr lang="en-US" sz="8000" b="1" cap="none" spc="0" dirty="0" smtClean="0">
                <a:ln w="50800"/>
                <a:solidFill>
                  <a:srgbClr val="FFFF00"/>
                </a:solidFill>
                <a:effectLst/>
                <a:latin typeface="Stencil" pitchFamily="82" charset="0"/>
              </a:rPr>
              <a:t>of different Hazards</a:t>
            </a:r>
            <a:endParaRPr lang="en-US" sz="8000" b="1" cap="none" spc="0" dirty="0">
              <a:ln w="50800"/>
              <a:solidFill>
                <a:srgbClr val="FFFF00"/>
              </a:solidFill>
              <a:effectLst/>
              <a:latin typeface="Stencil" pitchFamily="8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hernobyl_doll_by_KasFE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1652" y="3505200"/>
            <a:ext cx="4462348" cy="3352800"/>
          </a:xfrm>
          <a:prstGeom prst="rect">
            <a:avLst/>
          </a:prstGeom>
          <a:noFill/>
        </p:spPr>
      </p:pic>
      <p:pic>
        <p:nvPicPr>
          <p:cNvPr id="11276" name="Picture 12" descr="http://www.plataformaarquitectura.cl/wp-content/uploads/2010/03/1269086825-kobe-earthquak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4496911" cy="3428999"/>
          </a:xfrm>
          <a:prstGeom prst="rect">
            <a:avLst/>
          </a:prstGeom>
          <a:noFill/>
        </p:spPr>
      </p:pic>
      <p:pic>
        <p:nvPicPr>
          <p:cNvPr id="11278" name="Picture 14" descr="http://www.burmacampaign.org.uk/images/uploads/A-girl-injured-by-Cyclone-Nargis-stands-surrounded-by-damaged-homes-and-uprooted-trees_mediu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60704" y="0"/>
            <a:ext cx="4683296" cy="3505200"/>
          </a:xfrm>
          <a:prstGeom prst="rect">
            <a:avLst/>
          </a:prstGeom>
          <a:noFill/>
        </p:spPr>
      </p:pic>
      <p:pic>
        <p:nvPicPr>
          <p:cNvPr id="11280" name="Picture 16" descr="http://www.sightedmoon.com/wp-content/uploads/2006/12/Australian%20Drought%20capt_sge_txd39_101206060331_photo02_photo_default-512x33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429000"/>
            <a:ext cx="4717418" cy="3429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3810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50800"/>
                <a:solidFill>
                  <a:srgbClr val="FFFF00"/>
                </a:solidFill>
                <a:effectLst/>
                <a:latin typeface="Stencil" pitchFamily="82" charset="0"/>
              </a:rPr>
              <a:t>Characteristics</a:t>
            </a:r>
            <a:endParaRPr lang="en-US" sz="7200" b="1" cap="none" spc="0" dirty="0">
              <a:ln w="50800"/>
              <a:solidFill>
                <a:srgbClr val="FFFF00"/>
              </a:solidFill>
              <a:effectLst/>
              <a:latin typeface="Stencil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209800"/>
            <a:ext cx="914400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7200" cap="none" spc="0" dirty="0" smtClean="0">
                <a:ln w="50800"/>
                <a:solidFill>
                  <a:srgbClr val="FFFF00"/>
                </a:solidFill>
                <a:effectLst/>
                <a:latin typeface="Stencil" pitchFamily="82" charset="0"/>
              </a:rPr>
              <a:t>Where, Why, How</a:t>
            </a:r>
          </a:p>
          <a:p>
            <a:pPr algn="ctr"/>
            <a:r>
              <a:rPr lang="en-US" sz="7200" dirty="0" smtClean="0">
                <a:ln w="50800"/>
                <a:solidFill>
                  <a:srgbClr val="FFFF00"/>
                </a:solidFill>
                <a:latin typeface="Stencil" pitchFamily="82" charset="0"/>
              </a:rPr>
              <a:t>When, how often, duration, speed, length of effect</a:t>
            </a:r>
            <a:endParaRPr lang="en-US" sz="7200" cap="none" spc="0" dirty="0">
              <a:ln w="50800"/>
              <a:solidFill>
                <a:srgbClr val="FFFF00"/>
              </a:solidFill>
              <a:effectLst/>
              <a:latin typeface="Stencil" pitchFamily="8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3810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50800"/>
                <a:solidFill>
                  <a:srgbClr val="FFFF00"/>
                </a:solidFill>
                <a:effectLst/>
                <a:latin typeface="Stencil" pitchFamily="82" charset="0"/>
              </a:rPr>
              <a:t>Vulnerability</a:t>
            </a:r>
            <a:endParaRPr lang="en-US" sz="6000" b="1" cap="none" spc="0" dirty="0">
              <a:ln w="50800"/>
              <a:solidFill>
                <a:srgbClr val="FFFF00"/>
              </a:solidFill>
              <a:effectLst/>
              <a:latin typeface="Stencil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133600"/>
            <a:ext cx="914400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000" cap="none" spc="0" dirty="0" smtClean="0">
                <a:ln w="50800"/>
                <a:solidFill>
                  <a:srgbClr val="FFFF00"/>
                </a:solidFill>
                <a:effectLst/>
                <a:latin typeface="Stencil" pitchFamily="82" charset="0"/>
              </a:rPr>
              <a:t>Demographics, socio-economics, preparedness, ability to react</a:t>
            </a:r>
            <a:endParaRPr lang="en-US" sz="6000" cap="none" spc="0" dirty="0">
              <a:ln w="50800"/>
              <a:solidFill>
                <a:srgbClr val="FFFF00"/>
              </a:solidFill>
              <a:effectLst/>
              <a:latin typeface="Stencil" pitchFamily="8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50800"/>
                <a:solidFill>
                  <a:srgbClr val="FFFF00"/>
                </a:solidFill>
                <a:effectLst/>
                <a:latin typeface="Stencil" pitchFamily="82" charset="0"/>
              </a:rPr>
              <a:t>Risk and Risk Assessment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149019"/>
            <a:ext cx="914400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000" cap="none" spc="0" dirty="0" smtClean="0">
                <a:ln w="50800"/>
                <a:solidFill>
                  <a:srgbClr val="FFFF00"/>
                </a:solidFill>
                <a:effectLst/>
                <a:latin typeface="Stencil" pitchFamily="82" charset="0"/>
              </a:rPr>
              <a:t>Risk </a:t>
            </a:r>
            <a:r>
              <a:rPr lang="en-US" sz="2400" cap="none" spc="0" dirty="0" err="1" smtClean="0">
                <a:ln w="50800"/>
                <a:solidFill>
                  <a:srgbClr val="FFFF00"/>
                </a:solidFill>
                <a:effectLst/>
                <a:latin typeface="Stencil" pitchFamily="82" charset="0"/>
              </a:rPr>
              <a:t>vs</a:t>
            </a:r>
            <a:r>
              <a:rPr lang="en-US" sz="6000" cap="none" spc="0" dirty="0" smtClean="0">
                <a:ln w="50800"/>
                <a:solidFill>
                  <a:srgbClr val="FFFF00"/>
                </a:solidFill>
                <a:effectLst/>
                <a:latin typeface="Stencil" pitchFamily="82" charset="0"/>
              </a:rPr>
              <a:t> Probability, predicted loss, preparedness, risk perception, probability </a:t>
            </a:r>
            <a:endParaRPr lang="en-US" sz="6000" cap="none" spc="0" dirty="0">
              <a:ln w="50800"/>
              <a:solidFill>
                <a:srgbClr val="FFFF00"/>
              </a:solidFill>
              <a:effectLst/>
              <a:latin typeface="Stencil" pitchFamily="8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50800"/>
                <a:solidFill>
                  <a:srgbClr val="FFFF00"/>
                </a:solidFill>
                <a:effectLst/>
                <a:latin typeface="Stencil" pitchFamily="82" charset="0"/>
              </a:rPr>
              <a:t>Disasters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447800"/>
            <a:ext cx="9144000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800" cap="none" spc="0" dirty="0" smtClean="0">
                <a:ln w="50800"/>
                <a:solidFill>
                  <a:srgbClr val="FFFF00"/>
                </a:solidFill>
                <a:effectLst/>
                <a:latin typeface="Stencil" pitchFamily="82" charset="0"/>
              </a:rPr>
              <a:t>Hazard </a:t>
            </a:r>
            <a:r>
              <a:rPr lang="en-US" sz="4800" cap="none" spc="0" dirty="0" err="1" smtClean="0">
                <a:ln w="50800"/>
                <a:solidFill>
                  <a:srgbClr val="FFFF00"/>
                </a:solidFill>
                <a:effectLst/>
                <a:latin typeface="Stencil" pitchFamily="82" charset="0"/>
              </a:rPr>
              <a:t>vs</a:t>
            </a:r>
            <a:r>
              <a:rPr lang="en-US" sz="4800" cap="none" spc="0" dirty="0" smtClean="0">
                <a:ln w="50800"/>
                <a:solidFill>
                  <a:srgbClr val="FFFF00"/>
                </a:solidFill>
                <a:effectLst/>
                <a:latin typeface="Stencil" pitchFamily="82" charset="0"/>
              </a:rPr>
              <a:t> disaster, measuring spatial extent and intensity, </a:t>
            </a:r>
            <a:r>
              <a:rPr lang="en-US" sz="4800" cap="none" spc="0" dirty="0" err="1" smtClean="0">
                <a:ln w="50800"/>
                <a:solidFill>
                  <a:srgbClr val="FFFF00"/>
                </a:solidFill>
                <a:effectLst/>
                <a:latin typeface="Stencil" pitchFamily="82" charset="0"/>
              </a:rPr>
              <a:t>cuase</a:t>
            </a:r>
            <a:r>
              <a:rPr lang="en-US" sz="4800" cap="none" spc="0" dirty="0" smtClean="0">
                <a:ln w="50800"/>
                <a:solidFill>
                  <a:srgbClr val="FFFF00"/>
                </a:solidFill>
                <a:effectLst/>
                <a:latin typeface="Stencil" pitchFamily="82" charset="0"/>
              </a:rPr>
              <a:t> and impact of natural and human disasters, how impacts have changed over time  </a:t>
            </a:r>
            <a:endParaRPr lang="en-US" sz="4800" cap="none" spc="0" dirty="0">
              <a:ln w="50800"/>
              <a:solidFill>
                <a:srgbClr val="FFFF00"/>
              </a:solidFill>
              <a:effectLst/>
              <a:latin typeface="Stencil" pitchFamily="8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50800"/>
                <a:solidFill>
                  <a:srgbClr val="FFFF00"/>
                </a:solidFill>
                <a:effectLst/>
                <a:latin typeface="Stencil" pitchFamily="82" charset="0"/>
              </a:rPr>
              <a:t>Adjustment and Response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743200"/>
            <a:ext cx="914400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800" cap="none" spc="0" dirty="0" smtClean="0">
                <a:ln w="50800"/>
                <a:solidFill>
                  <a:srgbClr val="FFFF00"/>
                </a:solidFill>
                <a:effectLst/>
                <a:latin typeface="Stencil" pitchFamily="82" charset="0"/>
              </a:rPr>
              <a:t>Assessing risk for strategies and response, spreading risk and land use planning, damage limitation </a:t>
            </a:r>
            <a:endParaRPr lang="en-US" sz="4800" cap="none" spc="0" dirty="0">
              <a:ln w="50800"/>
              <a:solidFill>
                <a:srgbClr val="FFFF00"/>
              </a:solidFill>
              <a:effectLst/>
              <a:latin typeface="Stencil" pitchFamily="8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145</Words>
  <Application>Microsoft Macintosh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Richard Greaves</cp:lastModifiedBy>
  <cp:revision>36</cp:revision>
  <dcterms:created xsi:type="dcterms:W3CDTF">2012-12-14T05:14:26Z</dcterms:created>
  <dcterms:modified xsi:type="dcterms:W3CDTF">2015-08-22T07:31:48Z</dcterms:modified>
</cp:coreProperties>
</file>